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66" r:id="rId4"/>
    <p:sldId id="258" r:id="rId5"/>
    <p:sldId id="262" r:id="rId6"/>
    <p:sldId id="264" r:id="rId7"/>
    <p:sldId id="279" r:id="rId8"/>
    <p:sldId id="267" r:id="rId9"/>
    <p:sldId id="259" r:id="rId10"/>
    <p:sldId id="268" r:id="rId11"/>
    <p:sldId id="269" r:id="rId12"/>
    <p:sldId id="270" r:id="rId13"/>
    <p:sldId id="260" r:id="rId14"/>
    <p:sldId id="273" r:id="rId15"/>
    <p:sldId id="274" r:id="rId16"/>
    <p:sldId id="276" r:id="rId17"/>
    <p:sldId id="280" r:id="rId18"/>
    <p:sldId id="294" r:id="rId19"/>
    <p:sldId id="282" r:id="rId20"/>
    <p:sldId id="284" r:id="rId21"/>
    <p:sldId id="287" r:id="rId22"/>
    <p:sldId id="285" r:id="rId23"/>
    <p:sldId id="289" r:id="rId24"/>
    <p:sldId id="291" r:id="rId25"/>
    <p:sldId id="293" r:id="rId26"/>
    <p:sldId id="296"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292"/>
  </p:normalViewPr>
  <p:slideViewPr>
    <p:cSldViewPr snapToGrid="0" snapToObjects="1">
      <p:cViewPr varScale="1">
        <p:scale>
          <a:sx n="75" d="100"/>
          <a:sy n="75" d="100"/>
        </p:scale>
        <p:origin x="85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CEB04-A21F-834D-9159-32AF3F1DB84D}" type="datetimeFigureOut">
              <a:rPr lang="nl-NL" smtClean="0"/>
              <a:t>01-02-18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7BF5A-F1D3-EC49-ABF0-9298F323892C}" type="slidenum">
              <a:rPr lang="nl-NL" smtClean="0"/>
              <a:t>‹nr.›</a:t>
            </a:fld>
            <a:endParaRPr lang="nl-NL"/>
          </a:p>
        </p:txBody>
      </p:sp>
    </p:spTree>
    <p:extLst>
      <p:ext uri="{BB962C8B-B14F-4D97-AF65-F5344CB8AC3E}">
        <p14:creationId xmlns:p14="http://schemas.microsoft.com/office/powerpoint/2010/main" val="194480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Het jonge meisje op het schilderij is een lid van de bourgeoisie. Dit is te zien aan haar haarstijl, jurk en parelketting. In de 17e eeuw waren parels een erg belangrijk symbool voor status. De expressie op het gezicht van het jonge meisje is een beetje ongewoon voor een werk van Vermeer omdat Vermeer de emoties overbracht op een wat meer gesluierde wijze.</a:t>
            </a:r>
          </a:p>
          <a:p>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18</a:t>
            </a:fld>
            <a:endParaRPr lang="nl-NL"/>
          </a:p>
        </p:txBody>
      </p:sp>
    </p:spTree>
    <p:extLst>
      <p:ext uri="{BB962C8B-B14F-4D97-AF65-F5344CB8AC3E}">
        <p14:creationId xmlns:p14="http://schemas.microsoft.com/office/powerpoint/2010/main" val="156094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1.xml"/><Relationship Id="rId3"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11/relationships/webextension" Target="../webextensions/webextension2.xml"/><Relationship Id="rId5"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Gouden eeuw in vogelvlucht</a:t>
            </a:r>
            <a:endParaRPr lang="nl-NL" b="1" dirty="0"/>
          </a:p>
        </p:txBody>
      </p:sp>
      <p:sp>
        <p:nvSpPr>
          <p:cNvPr id="3" name="Sub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alphaModFix amt="50000"/>
          </a:blip>
          <a:stretch>
            <a:fillRect/>
          </a:stretch>
        </p:blipFill>
        <p:spPr>
          <a:xfrm>
            <a:off x="114300" y="533400"/>
            <a:ext cx="8915400" cy="5778500"/>
          </a:xfrm>
          <a:prstGeom prst="rect">
            <a:avLst/>
          </a:prstGeom>
        </p:spPr>
      </p:pic>
    </p:spTree>
    <p:extLst>
      <p:ext uri="{BB962C8B-B14F-4D97-AF65-F5344CB8AC3E}">
        <p14:creationId xmlns:p14="http://schemas.microsoft.com/office/powerpoint/2010/main" val="3907400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Beeldenstorm</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17974" r="-17974"/>
          <a:stretch>
            <a:fillRect/>
          </a:stretch>
        </p:blipFill>
        <p:spPr/>
      </p:pic>
    </p:spTree>
    <p:extLst>
      <p:ext uri="{BB962C8B-B14F-4D97-AF65-F5344CB8AC3E}">
        <p14:creationId xmlns:p14="http://schemas.microsoft.com/office/powerpoint/2010/main" val="387971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Pracht en praal tegenover sober </a:t>
            </a:r>
            <a:endParaRPr lang="nl-NL" b="1"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18187" r="-18187"/>
          <a:stretch>
            <a:fillRect/>
          </a:stretch>
        </p:blipFill>
        <p:spPr>
          <a:xfrm>
            <a:off x="0" y="2441331"/>
            <a:ext cx="4128201" cy="3684832"/>
          </a:xfr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661" y="2441331"/>
            <a:ext cx="4443139" cy="3500431"/>
          </a:xfrm>
          <a:prstGeom prst="rect">
            <a:avLst/>
          </a:prstGeom>
        </p:spPr>
      </p:pic>
    </p:spTree>
    <p:extLst>
      <p:ext uri="{BB962C8B-B14F-4D97-AF65-F5344CB8AC3E}">
        <p14:creationId xmlns:p14="http://schemas.microsoft.com/office/powerpoint/2010/main" val="489871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Tolerantie</a:t>
            </a:r>
            <a:endParaRPr lang="nl-NL" b="1" dirty="0"/>
          </a:p>
        </p:txBody>
      </p:sp>
      <p:sp>
        <p:nvSpPr>
          <p:cNvPr id="3" name="Tijdelijke aanduiding voor inhoud 2"/>
          <p:cNvSpPr>
            <a:spLocks noGrp="1"/>
          </p:cNvSpPr>
          <p:nvPr>
            <p:ph idx="1"/>
          </p:nvPr>
        </p:nvSpPr>
        <p:spPr/>
        <p:txBody>
          <a:bodyPr/>
          <a:lstStyle/>
          <a:p>
            <a:r>
              <a:rPr lang="nl-NL" dirty="0" smtClean="0"/>
              <a:t>Relatieve godsdienstvrijheid in Amsterdam</a:t>
            </a:r>
          </a:p>
          <a:p>
            <a:endParaRPr lang="nl-NL" dirty="0"/>
          </a:p>
          <a:p>
            <a:r>
              <a:rPr lang="nl-NL" dirty="0" smtClean="0"/>
              <a:t>Schuilkerken voor Katholieken</a:t>
            </a:r>
          </a:p>
          <a:p>
            <a:endParaRPr lang="nl-NL" dirty="0"/>
          </a:p>
          <a:p>
            <a:endParaRPr lang="nl-NL" dirty="0"/>
          </a:p>
        </p:txBody>
      </p:sp>
      <p:sp>
        <p:nvSpPr>
          <p:cNvPr id="4" name="Tekstvak 3"/>
          <p:cNvSpPr txBox="1"/>
          <p:nvPr/>
        </p:nvSpPr>
        <p:spPr>
          <a:xfrm>
            <a:off x="5245172" y="1995954"/>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780714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Pronken..maar</a:t>
            </a:r>
            <a:r>
              <a:rPr lang="nl-NL" b="1" dirty="0" smtClean="0"/>
              <a:t> kijk uit!!</a:t>
            </a:r>
            <a:endParaRPr lang="nl-NL" b="1" dirty="0"/>
          </a:p>
        </p:txBody>
      </p:sp>
      <p:sp>
        <p:nvSpPr>
          <p:cNvPr id="3" name="Tijdelijke aanduiding voor inhoud 2"/>
          <p:cNvSpPr>
            <a:spLocks noGrp="1"/>
          </p:cNvSpPr>
          <p:nvPr>
            <p:ph idx="1"/>
          </p:nvPr>
        </p:nvSpPr>
        <p:spPr/>
        <p:txBody>
          <a:bodyPr/>
          <a:lstStyle/>
          <a:p>
            <a:r>
              <a:rPr lang="nl-NL" dirty="0" smtClean="0"/>
              <a:t>Kunst </a:t>
            </a:r>
            <a:r>
              <a:rPr lang="nl-NL" b="1" dirty="0" smtClean="0"/>
              <a:t>ter lering en vermaak </a:t>
            </a:r>
            <a:r>
              <a:rPr lang="nl-NL" dirty="0" smtClean="0"/>
              <a:t>– je moest er ook iets van leren. Calvinisme waarschuwt tegen materiële hebzucht.</a:t>
            </a:r>
          </a:p>
          <a:p>
            <a:endParaRPr lang="nl-NL" dirty="0"/>
          </a:p>
          <a:p>
            <a:r>
              <a:rPr lang="nl-NL" dirty="0" smtClean="0"/>
              <a:t>Welvaart stijgt explosief – rijke burgers worden opdrachtgevers voor kunst</a:t>
            </a:r>
          </a:p>
          <a:p>
            <a:endParaRPr lang="nl-NL" dirty="0" smtClean="0"/>
          </a:p>
          <a:p>
            <a:r>
              <a:rPr lang="nl-NL" dirty="0" smtClean="0"/>
              <a:t>Kunstproductie stijgt explosief</a:t>
            </a:r>
          </a:p>
          <a:p>
            <a:endParaRPr lang="nl-NL" dirty="0"/>
          </a:p>
          <a:p>
            <a:endParaRPr lang="nl-NL" dirty="0"/>
          </a:p>
        </p:txBody>
      </p:sp>
    </p:spTree>
    <p:extLst>
      <p:ext uri="{BB962C8B-B14F-4D97-AF65-F5344CB8AC3E}">
        <p14:creationId xmlns:p14="http://schemas.microsoft.com/office/powerpoint/2010/main" val="2410620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Gebouwen en gevelstenen</a:t>
            </a:r>
          </a:p>
        </p:txBody>
      </p:sp>
      <p:sp>
        <p:nvSpPr>
          <p:cNvPr id="21506" name="Content Placeholder 2"/>
          <p:cNvSpPr>
            <a:spLocks noGrp="1"/>
          </p:cNvSpPr>
          <p:nvPr>
            <p:ph idx="1"/>
          </p:nvPr>
        </p:nvSpPr>
        <p:spPr/>
        <p:txBody>
          <a:bodyPr/>
          <a:lstStyle/>
          <a:p>
            <a:pPr eaLnBrk="1" hangingPunct="1"/>
            <a:r>
              <a:rPr lang="en-US" sz="1600">
                <a:latin typeface="Calibri" charset="0"/>
              </a:rPr>
              <a:t>Kosten:</a:t>
            </a:r>
          </a:p>
          <a:p>
            <a:pPr eaLnBrk="1" hangingPunct="1"/>
            <a:r>
              <a:rPr lang="en-US" sz="1600">
                <a:latin typeface="Calibri" charset="0"/>
              </a:rPr>
              <a:t>Breedte van de gevel</a:t>
            </a:r>
          </a:p>
          <a:p>
            <a:pPr eaLnBrk="1" hangingPunct="1"/>
            <a:r>
              <a:rPr lang="en-US" sz="1600">
                <a:latin typeface="Calibri" charset="0"/>
              </a:rPr>
              <a:t>Voorhuis en achterhuis</a:t>
            </a:r>
          </a:p>
          <a:p>
            <a:pPr eaLnBrk="1" hangingPunct="1"/>
            <a:r>
              <a:rPr lang="en-US" sz="1600">
                <a:latin typeface="Calibri" charset="0"/>
              </a:rPr>
              <a:t>Aantal ramen aan de straatkant</a:t>
            </a:r>
          </a:p>
          <a:p>
            <a:pPr eaLnBrk="1" hangingPunct="1"/>
            <a:r>
              <a:rPr lang="en-US" sz="1600">
                <a:latin typeface="Calibri" charset="0"/>
              </a:rPr>
              <a:t>Stoep, trap etc.</a:t>
            </a:r>
          </a:p>
          <a:p>
            <a:pPr eaLnBrk="1" hangingPunct="1"/>
            <a:r>
              <a:rPr lang="en-US" sz="1600">
                <a:latin typeface="Calibri" charset="0"/>
              </a:rPr>
              <a:t>Gevelsteen i.p.v. huisnummers</a:t>
            </a:r>
          </a:p>
          <a:p>
            <a:pPr eaLnBrk="1" hangingPunct="1"/>
            <a:endParaRPr lang="en-US" sz="1600">
              <a:latin typeface="Calibri" charset="0"/>
            </a:endParaRPr>
          </a:p>
          <a:p>
            <a:pPr eaLnBrk="1" hangingPunct="1"/>
            <a:endParaRPr lang="en-US" sz="1600">
              <a:latin typeface="Calibri" charset="0"/>
            </a:endParaRPr>
          </a:p>
        </p:txBody>
      </p:sp>
      <p:pic>
        <p:nvPicPr>
          <p:cNvPr id="2150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11600" y="1671638"/>
            <a:ext cx="5326063" cy="355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3516313"/>
            <a:ext cx="2362200" cy="314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512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Kunstkamers</a:t>
            </a:r>
            <a:endParaRPr lang="nl-NL" dirty="0"/>
          </a:p>
        </p:txBody>
      </p:sp>
      <p:sp>
        <p:nvSpPr>
          <p:cNvPr id="3" name="Tijdelijke aanduiding voor inhoud 2"/>
          <p:cNvSpPr>
            <a:spLocks noGrp="1"/>
          </p:cNvSpPr>
          <p:nvPr>
            <p:ph idx="1"/>
          </p:nvPr>
        </p:nvSpPr>
        <p:spPr/>
        <p:txBody>
          <a:bodyPr/>
          <a:lstStyle/>
          <a:p>
            <a:endParaRPr lang="nl-NL"/>
          </a:p>
        </p:txBody>
      </p:sp>
      <p:pic>
        <p:nvPicPr>
          <p:cNvPr id="4" name="Tijdelijke aanduiding voor inhoud 5" descr="5abb1d60-864f-4617-9fa9-8f91a7507feb_10_47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09600" y="1752600"/>
            <a:ext cx="8229600" cy="4525963"/>
          </a:xfrm>
          <a:prstGeom prst="rect">
            <a:avLst/>
          </a:prstGeom>
        </p:spPr>
      </p:pic>
    </p:spTree>
    <p:extLst>
      <p:ext uri="{BB962C8B-B14F-4D97-AF65-F5344CB8AC3E}">
        <p14:creationId xmlns:p14="http://schemas.microsoft.com/office/powerpoint/2010/main" val="1093585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21028" r="-21028"/>
          <a:stretch>
            <a:fillRect/>
          </a:stretch>
        </p:blipFill>
        <p:spPr>
          <a:xfrm>
            <a:off x="0" y="1417638"/>
            <a:ext cx="5571067" cy="3281363"/>
          </a:xfrm>
        </p:spPr>
      </p:pic>
      <p:pic>
        <p:nvPicPr>
          <p:cNvPr id="5" name="Tijdelijke aanduiding voor inhoud 3"/>
          <p:cNvPicPr>
            <a:picLocks noChangeAspect="1"/>
          </p:cNvPicPr>
          <p:nvPr/>
        </p:nvPicPr>
        <p:blipFill>
          <a:blip r:embed="rId3" cstate="email">
            <a:extLst>
              <a:ext uri="{28A0092B-C50C-407E-A947-70E740481C1C}">
                <a14:useLocalDpi xmlns:a14="http://schemas.microsoft.com/office/drawing/2010/main"/>
              </a:ext>
            </a:extLst>
          </a:blip>
          <a:srcRect l="-21342" r="-21342"/>
          <a:stretch>
            <a:fillRect/>
          </a:stretch>
        </p:blipFill>
        <p:spPr>
          <a:xfrm>
            <a:off x="3810000" y="3589866"/>
            <a:ext cx="5604933" cy="2959630"/>
          </a:xfrm>
          <a:prstGeom prst="rect">
            <a:avLst/>
          </a:prstGeom>
        </p:spPr>
      </p:pic>
    </p:spTree>
    <p:extLst>
      <p:ext uri="{BB962C8B-B14F-4D97-AF65-F5344CB8AC3E}">
        <p14:creationId xmlns:p14="http://schemas.microsoft.com/office/powerpoint/2010/main" val="272438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Muziek hoort bij </a:t>
            </a:r>
            <a:r>
              <a:rPr lang="nl-NL" u="sng" dirty="0" smtClean="0"/>
              <a:t>GOEDE</a:t>
            </a:r>
            <a:r>
              <a:rPr lang="nl-NL" dirty="0" smtClean="0"/>
              <a:t> opvoeding</a:t>
            </a:r>
            <a:endParaRPr lang="nl-NL" dirty="0"/>
          </a:p>
        </p:txBody>
      </p:sp>
      <p:sp>
        <p:nvSpPr>
          <p:cNvPr id="3" name="Tijdelijke aanduiding voor inhoud 2"/>
          <p:cNvSpPr>
            <a:spLocks noGrp="1"/>
          </p:cNvSpPr>
          <p:nvPr>
            <p:ph idx="1"/>
          </p:nvPr>
        </p:nvSpPr>
        <p:spPr/>
        <p:txBody>
          <a:bodyPr/>
          <a:lstStyle/>
          <a:p>
            <a:pPr marL="0" indent="0">
              <a:buNone/>
            </a:pPr>
            <a:r>
              <a:rPr lang="nl-NL" sz="3600" b="1" dirty="0" smtClean="0"/>
              <a:t>Muziek voor thuis</a:t>
            </a:r>
          </a:p>
          <a:p>
            <a:r>
              <a:rPr lang="nl-NL" sz="2400" dirty="0" smtClean="0"/>
              <a:t>Veel zingen met kleine liedboekjes</a:t>
            </a:r>
          </a:p>
          <a:p>
            <a:r>
              <a:rPr lang="nl-NL" sz="2400" b="1" dirty="0">
                <a:latin typeface="+mj-lt"/>
                <a:ea typeface="ＭＳ Ｐゴシック" charset="0"/>
                <a:cs typeface="ＭＳ Ｐゴシック" charset="0"/>
              </a:rPr>
              <a:t>Collegium </a:t>
            </a:r>
            <a:r>
              <a:rPr lang="nl-NL" sz="2400" b="1" dirty="0" err="1">
                <a:latin typeface="+mj-lt"/>
                <a:ea typeface="ＭＳ Ｐゴシック" charset="0"/>
                <a:cs typeface="ＭＳ Ｐゴシック" charset="0"/>
              </a:rPr>
              <a:t>musicum</a:t>
            </a:r>
            <a:r>
              <a:rPr lang="nl-NL" sz="2400" b="1" dirty="0">
                <a:latin typeface="+mj-lt"/>
                <a:ea typeface="ＭＳ Ｐゴシック" charset="0"/>
                <a:cs typeface="ＭＳ Ｐゴシック" charset="0"/>
              </a:rPr>
              <a:t>: </a:t>
            </a:r>
            <a:r>
              <a:rPr lang="nl-NL" sz="2400" dirty="0">
                <a:latin typeface="+mj-lt"/>
                <a:ea typeface="ＭＳ Ｐゴシック" charset="0"/>
                <a:cs typeface="ＭＳ Ｐゴシック" charset="0"/>
              </a:rPr>
              <a:t>burgers krijgen muziekles van </a:t>
            </a:r>
            <a:r>
              <a:rPr lang="nl-NL" sz="2400" dirty="0" smtClean="0">
                <a:latin typeface="+mj-lt"/>
                <a:ea typeface="ＭＳ Ｐゴシック" charset="0"/>
                <a:cs typeface="ＭＳ Ｐゴシック" charset="0"/>
              </a:rPr>
              <a:t>professionals</a:t>
            </a:r>
          </a:p>
          <a:p>
            <a:endParaRPr lang="nl-NL" sz="2400" b="1" dirty="0">
              <a:latin typeface="+mj-lt"/>
              <a:ea typeface="ＭＳ Ｐゴシック" charset="0"/>
              <a:cs typeface="ＭＳ Ｐゴシック" charset="0"/>
            </a:endParaRPr>
          </a:p>
          <a:p>
            <a:pPr marL="0" indent="0">
              <a:buNone/>
            </a:pPr>
            <a:r>
              <a:rPr lang="nl-NL" sz="3600" b="1" dirty="0" smtClean="0">
                <a:latin typeface="+mj-lt"/>
                <a:ea typeface="ＭＳ Ｐゴシック" charset="0"/>
                <a:cs typeface="ＭＳ Ｐゴシック" charset="0"/>
              </a:rPr>
              <a:t>Populaire </a:t>
            </a:r>
            <a:r>
              <a:rPr lang="nl-NL" sz="3600" b="1" dirty="0">
                <a:latin typeface="+mj-lt"/>
                <a:ea typeface="ＭＳ Ｐゴシック" charset="0"/>
                <a:cs typeface="ＭＳ Ｐゴシック" charset="0"/>
              </a:rPr>
              <a:t>instrumenten:</a:t>
            </a:r>
          </a:p>
          <a:p>
            <a:endParaRPr lang="nl-NL" sz="2400" dirty="0" smtClean="0">
              <a:latin typeface="+mj-lt"/>
              <a:ea typeface="ＭＳ Ｐゴシック" charset="0"/>
              <a:cs typeface="ＭＳ Ｐゴシック" charset="0"/>
            </a:endParaRPr>
          </a:p>
          <a:p>
            <a:r>
              <a:rPr lang="nl-NL" sz="2400" b="1" dirty="0" smtClean="0">
                <a:latin typeface="+mj-lt"/>
                <a:ea typeface="ＭＳ Ｐゴシック" charset="0"/>
                <a:cs typeface="ＭＳ Ｐゴシック" charset="0"/>
              </a:rPr>
              <a:t>Klavecimbe</a:t>
            </a:r>
            <a:r>
              <a:rPr lang="nl-NL" sz="2400" dirty="0" smtClean="0">
                <a:latin typeface="+mj-lt"/>
                <a:ea typeface="ＭＳ Ｐゴシック" charset="0"/>
                <a:cs typeface="ＭＳ Ｐゴシック" charset="0"/>
              </a:rPr>
              <a:t>l </a:t>
            </a:r>
            <a:r>
              <a:rPr lang="nl-NL" sz="2400" i="1" dirty="0">
                <a:latin typeface="+mj-lt"/>
                <a:ea typeface="ＭＳ Ｐゴシック" charset="0"/>
                <a:cs typeface="ＭＳ Ｐゴシック" charset="0"/>
              </a:rPr>
              <a:t>(voorloper piano) </a:t>
            </a:r>
            <a:r>
              <a:rPr lang="nl-NL" sz="2400" b="1" dirty="0">
                <a:latin typeface="+mj-lt"/>
                <a:ea typeface="ＭＳ Ｐゴシック" charset="0"/>
                <a:cs typeface="ＭＳ Ｐゴシック" charset="0"/>
              </a:rPr>
              <a:t>/ orgel </a:t>
            </a:r>
            <a:r>
              <a:rPr lang="nl-NL" sz="2400" dirty="0">
                <a:latin typeface="+mj-lt"/>
                <a:ea typeface="ＭＳ Ｐゴシック" charset="0"/>
                <a:cs typeface="ＭＳ Ｐゴシック" charset="0"/>
              </a:rPr>
              <a:t>/ </a:t>
            </a:r>
            <a:r>
              <a:rPr lang="nl-NL" sz="2400" b="1" dirty="0">
                <a:latin typeface="+mj-lt"/>
                <a:ea typeface="ＭＳ Ｐゴシック" charset="0"/>
                <a:cs typeface="ＭＳ Ｐゴシック" charset="0"/>
              </a:rPr>
              <a:t>luit</a:t>
            </a:r>
            <a:r>
              <a:rPr lang="nl-NL" sz="2400" dirty="0">
                <a:latin typeface="+mj-lt"/>
                <a:ea typeface="ＭＳ Ｐゴシック" charset="0"/>
                <a:cs typeface="ＭＳ Ｐゴシック" charset="0"/>
              </a:rPr>
              <a:t> </a:t>
            </a:r>
            <a:r>
              <a:rPr lang="nl-NL" sz="2400" i="1" dirty="0">
                <a:latin typeface="+mj-lt"/>
                <a:ea typeface="ＭＳ Ｐゴシック" charset="0"/>
                <a:cs typeface="ＭＳ Ｐゴシック" charset="0"/>
              </a:rPr>
              <a:t>(voorloper </a:t>
            </a:r>
            <a:r>
              <a:rPr lang="nl-NL" sz="2400" dirty="0" smtClean="0">
                <a:latin typeface="+mj-lt"/>
                <a:ea typeface="ＭＳ Ｐゴシック" charset="0"/>
                <a:cs typeface="ＭＳ Ｐゴシック" charset="0"/>
              </a:rPr>
              <a:t> </a:t>
            </a:r>
            <a:r>
              <a:rPr lang="nl-NL" sz="2400" i="1" dirty="0" smtClean="0">
                <a:latin typeface="+mj-lt"/>
                <a:ea typeface="ＭＳ Ｐゴシック" charset="0"/>
                <a:cs typeface="ＭＳ Ｐゴシック" charset="0"/>
              </a:rPr>
              <a:t> </a:t>
            </a:r>
            <a:r>
              <a:rPr lang="nl-NL" sz="2400" i="1" dirty="0">
                <a:latin typeface="+mj-lt"/>
                <a:ea typeface="ＭＳ Ｐゴシック" charset="0"/>
                <a:cs typeface="ＭＳ Ｐゴシック" charset="0"/>
              </a:rPr>
              <a:t>gitaar)  </a:t>
            </a:r>
            <a:r>
              <a:rPr lang="nl-NL" sz="2400" dirty="0">
                <a:latin typeface="+mj-lt"/>
                <a:ea typeface="ＭＳ Ｐゴシック" charset="0"/>
                <a:cs typeface="ＭＳ Ｐゴシック" charset="0"/>
              </a:rPr>
              <a:t>/ </a:t>
            </a:r>
            <a:r>
              <a:rPr lang="nl-NL" sz="2400" b="1" dirty="0">
                <a:latin typeface="+mj-lt"/>
                <a:ea typeface="ＭＳ Ｐゴシック" charset="0"/>
                <a:cs typeface="ＭＳ Ｐゴシック" charset="0"/>
              </a:rPr>
              <a:t>blokfluit</a:t>
            </a:r>
            <a:r>
              <a:rPr lang="nl-NL" sz="2400" dirty="0">
                <a:latin typeface="+mj-lt"/>
                <a:ea typeface="ＭＳ Ｐゴシック" charset="0"/>
                <a:cs typeface="ＭＳ Ｐゴシック" charset="0"/>
              </a:rPr>
              <a:t> </a:t>
            </a:r>
            <a:r>
              <a:rPr lang="nl-NL" sz="2400" b="1" dirty="0">
                <a:latin typeface="+mj-lt"/>
                <a:ea typeface="ＭＳ Ｐゴシック" charset="0"/>
                <a:cs typeface="ＭＳ Ｐゴシック" charset="0"/>
              </a:rPr>
              <a:t>/ gamba </a:t>
            </a:r>
            <a:r>
              <a:rPr lang="nl-NL" sz="2400" i="1" dirty="0">
                <a:latin typeface="+mj-lt"/>
                <a:ea typeface="ＭＳ Ｐゴシック" charset="0"/>
                <a:cs typeface="ＭＳ Ｐゴシック" charset="0"/>
              </a:rPr>
              <a:t>(voorloper cello)</a:t>
            </a:r>
          </a:p>
          <a:p>
            <a:endParaRPr lang="nl-NL" dirty="0" smtClean="0"/>
          </a:p>
          <a:p>
            <a:endParaRPr lang="nl-NL" dirty="0"/>
          </a:p>
        </p:txBody>
      </p:sp>
      <p:pic>
        <p:nvPicPr>
          <p:cNvPr id="4" name="Picture 3" descr="luitspel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3886" y="1417638"/>
            <a:ext cx="1602212" cy="2684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215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31838"/>
            <a:ext cx="8229600" cy="1143000"/>
          </a:xfrm>
        </p:spPr>
        <p:txBody>
          <a:bodyPr/>
          <a:lstStyle/>
          <a:p>
            <a:r>
              <a:rPr lang="nl-NL" dirty="0" smtClean="0"/>
              <a:t>Luit</a:t>
            </a:r>
            <a:endParaRPr lang="nl-NL" dirty="0"/>
          </a:p>
        </p:txBody>
      </p:sp>
      <p:pic>
        <p:nvPicPr>
          <p:cNvPr id="4" name="Tijdelijke aanduiding voor inhoud 3" descr="Johannes-Vermeer-De-gitaarspeelster-i24822.jpg"/>
          <p:cNvPicPr>
            <a:picLocks noGrp="1" noChangeAspect="1"/>
          </p:cNvPicPr>
          <p:nvPr>
            <p:ph idx="1"/>
          </p:nvPr>
        </p:nvPicPr>
        <p:blipFill>
          <a:blip r:embed="rId3" cstate="email">
            <a:extLst>
              <a:ext uri="{28A0092B-C50C-407E-A947-70E740481C1C}">
                <a14:useLocalDpi xmlns:a14="http://schemas.microsoft.com/office/drawing/2010/main"/>
              </a:ext>
            </a:extLst>
          </a:blip>
          <a:srcRect l="-55716" r="-55716"/>
          <a:stretch>
            <a:fillRect/>
          </a:stretch>
        </p:blipFill>
        <p:spPr>
          <a:xfrm>
            <a:off x="931335" y="642409"/>
            <a:ext cx="4165600" cy="3620030"/>
          </a:xfrm>
        </p:spPr>
      </p:pic>
      <p:pic>
        <p:nvPicPr>
          <p:cNvPr id="5" name="Afbeelding 4" descr="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5119" y="4351868"/>
            <a:ext cx="3021816" cy="1979293"/>
          </a:xfrm>
          <a:prstGeom prst="rect">
            <a:avLst/>
          </a:prstGeom>
        </p:spPr>
      </p:pic>
      <p:sp>
        <p:nvSpPr>
          <p:cNvPr id="6" name="Tekstvak 5"/>
          <p:cNvSpPr txBox="1"/>
          <p:nvPr/>
        </p:nvSpPr>
        <p:spPr>
          <a:xfrm>
            <a:off x="4809067" y="4351868"/>
            <a:ext cx="1744133" cy="400110"/>
          </a:xfrm>
          <a:prstGeom prst="rect">
            <a:avLst/>
          </a:prstGeom>
          <a:noFill/>
        </p:spPr>
        <p:txBody>
          <a:bodyPr wrap="square" rtlCol="0">
            <a:spAutoFit/>
          </a:bodyPr>
          <a:lstStyle/>
          <a:p>
            <a:r>
              <a:rPr lang="nl-NL" sz="2000" b="1" dirty="0" smtClean="0"/>
              <a:t>Klavecimbel</a:t>
            </a:r>
            <a:endParaRPr lang="nl-NL" sz="2000" b="1" dirty="0"/>
          </a:p>
        </p:txBody>
      </p:sp>
      <p:pic>
        <p:nvPicPr>
          <p:cNvPr id="7" name="Tijdelijke aanduiding voor inhoud 3" descr="London National Gallery Next 20 11 Jan Vermeer - A Young Woman seated at a Virginal.jpg"/>
          <p:cNvPicPr>
            <a:picLocks noChangeAspect="1"/>
          </p:cNvPicPr>
          <p:nvPr/>
        </p:nvPicPr>
        <p:blipFill>
          <a:blip r:embed="rId5" cstate="email">
            <a:extLst>
              <a:ext uri="{28A0092B-C50C-407E-A947-70E740481C1C}">
                <a14:useLocalDpi xmlns:a14="http://schemas.microsoft.com/office/drawing/2010/main"/>
              </a:ext>
            </a:extLst>
          </a:blip>
          <a:srcRect l="-52305" r="-52305"/>
          <a:stretch>
            <a:fillRect/>
          </a:stretch>
        </p:blipFill>
        <p:spPr>
          <a:xfrm>
            <a:off x="4093623" y="302419"/>
            <a:ext cx="4642562" cy="2810934"/>
          </a:xfrm>
          <a:prstGeom prst="rect">
            <a:avLst/>
          </a:prstGeom>
        </p:spPr>
      </p:pic>
      <p:sp>
        <p:nvSpPr>
          <p:cNvPr id="8" name="Tekstvak 7"/>
          <p:cNvSpPr txBox="1"/>
          <p:nvPr/>
        </p:nvSpPr>
        <p:spPr>
          <a:xfrm>
            <a:off x="6428502" y="3018116"/>
            <a:ext cx="2307683" cy="369332"/>
          </a:xfrm>
          <a:prstGeom prst="rect">
            <a:avLst/>
          </a:prstGeom>
          <a:noFill/>
        </p:spPr>
        <p:txBody>
          <a:bodyPr wrap="none" rtlCol="0">
            <a:spAutoFit/>
          </a:bodyPr>
          <a:lstStyle/>
          <a:p>
            <a:r>
              <a:rPr lang="nl-NL" dirty="0" smtClean="0"/>
              <a:t>Gamba </a:t>
            </a:r>
            <a:r>
              <a:rPr lang="nl-NL" smtClean="0"/>
              <a:t>en klavecimbel</a:t>
            </a:r>
            <a:endParaRPr lang="nl-NL"/>
          </a:p>
        </p:txBody>
      </p:sp>
      <p:pic>
        <p:nvPicPr>
          <p:cNvPr id="1026" name="Picture 2" descr="irck Dircksz. Santvoort (Dutch, 1610/11-1680), oil on wood, Frame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3323" y="4031687"/>
            <a:ext cx="2075119" cy="261965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7416800" y="3691467"/>
            <a:ext cx="963725" cy="369332"/>
          </a:xfrm>
          <a:prstGeom prst="rect">
            <a:avLst/>
          </a:prstGeom>
          <a:noFill/>
        </p:spPr>
        <p:txBody>
          <a:bodyPr wrap="none" rtlCol="0">
            <a:spAutoFit/>
          </a:bodyPr>
          <a:lstStyle/>
          <a:p>
            <a:r>
              <a:rPr lang="nl-NL" dirty="0" smtClean="0"/>
              <a:t>Blokfluit</a:t>
            </a:r>
            <a:endParaRPr lang="nl-NL" dirty="0"/>
          </a:p>
        </p:txBody>
      </p:sp>
    </p:spTree>
    <p:extLst>
      <p:ext uri="{BB962C8B-B14F-4D97-AF65-F5344CB8AC3E}">
        <p14:creationId xmlns:p14="http://schemas.microsoft.com/office/powerpoint/2010/main" val="911266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Zeemansliederen</a:t>
            </a:r>
            <a:endParaRPr lang="nl-NL" dirty="0"/>
          </a:p>
        </p:txBody>
      </p:sp>
      <p:sp>
        <p:nvSpPr>
          <p:cNvPr id="3" name="Tijdelijke aanduiding voor inhoud 2"/>
          <p:cNvSpPr>
            <a:spLocks noGrp="1"/>
          </p:cNvSpPr>
          <p:nvPr>
            <p:ph idx="1"/>
          </p:nvPr>
        </p:nvSpPr>
        <p:spPr/>
        <p:txBody>
          <a:bodyPr/>
          <a:lstStyle/>
          <a:p>
            <a:r>
              <a:rPr lang="nl-NL" dirty="0" smtClean="0"/>
              <a:t>VOC en overzeese handel van grote invloed</a:t>
            </a:r>
          </a:p>
          <a:p>
            <a:endParaRPr lang="nl-NL" dirty="0"/>
          </a:p>
          <a:p>
            <a:r>
              <a:rPr lang="nl-NL" dirty="0" smtClean="0"/>
              <a:t>Enerzijds:	</a:t>
            </a:r>
            <a:r>
              <a:rPr lang="nl-NL" u="sng" dirty="0" smtClean="0"/>
              <a:t>Avonturenliederen</a:t>
            </a:r>
            <a:r>
              <a:rPr lang="nl-NL" dirty="0" smtClean="0"/>
              <a:t>. Het zeemansleven werd  als mooi en avontuurlijk neergezet</a:t>
            </a:r>
          </a:p>
          <a:p>
            <a:r>
              <a:rPr lang="nl-NL" dirty="0" smtClean="0"/>
              <a:t>Anderzijds: 	Bezingen van de </a:t>
            </a:r>
            <a:r>
              <a:rPr lang="nl-NL" u="sng" dirty="0" smtClean="0"/>
              <a:t>werkelijkheid.</a:t>
            </a:r>
            <a:r>
              <a:rPr lang="nl-NL" dirty="0" smtClean="0"/>
              <a:t> Het zeemansleven was keihard, smerig, slecht eten.</a:t>
            </a:r>
            <a:endParaRPr lang="nl-NL" dirty="0"/>
          </a:p>
        </p:txBody>
      </p:sp>
    </p:spTree>
    <p:extLst>
      <p:ext uri="{BB962C8B-B14F-4D97-AF65-F5344CB8AC3E}">
        <p14:creationId xmlns:p14="http://schemas.microsoft.com/office/powerpoint/2010/main" val="1802132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Tijdsbeeld</a:t>
            </a:r>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1400" dirty="0">
                <a:latin typeface="Arial"/>
                <a:cs typeface="Arial"/>
              </a:rPr>
              <a:t>De Gouden Eeuw was in de </a:t>
            </a:r>
            <a:r>
              <a:rPr lang="nl-NL" sz="1400" dirty="0" smtClean="0">
                <a:latin typeface="Arial"/>
                <a:cs typeface="Arial"/>
              </a:rPr>
              <a:t>17</a:t>
            </a:r>
            <a:r>
              <a:rPr lang="nl-NL" sz="1400" baseline="30000" dirty="0" smtClean="0">
                <a:latin typeface="Arial"/>
                <a:cs typeface="Arial"/>
              </a:rPr>
              <a:t>e</a:t>
            </a:r>
            <a:r>
              <a:rPr lang="nl-NL" sz="1400" dirty="0" smtClean="0">
                <a:latin typeface="Arial"/>
                <a:cs typeface="Arial"/>
              </a:rPr>
              <a:t> eeuw. </a:t>
            </a:r>
          </a:p>
          <a:p>
            <a:pPr marL="0" indent="0" algn="ctr">
              <a:buNone/>
            </a:pPr>
            <a:r>
              <a:rPr lang="nl-NL" sz="1400" dirty="0" smtClean="0">
                <a:latin typeface="Arial"/>
                <a:cs typeface="Arial"/>
              </a:rPr>
              <a:t>Het </a:t>
            </a:r>
            <a:r>
              <a:rPr lang="nl-NL" sz="1400" dirty="0">
                <a:latin typeface="Arial"/>
                <a:cs typeface="Arial"/>
              </a:rPr>
              <a:t>was de tijd waarin Nederland uitgroeide tot één van de belangrijkste landen op aarde. Het was de tijd waarin het goed ging met de Nederlandse handel en economie. Daarnaast staat de Gouden Eeuw nog bekend </a:t>
            </a:r>
            <a:r>
              <a:rPr lang="nl-NL" sz="1400" dirty="0" smtClean="0">
                <a:latin typeface="Arial"/>
                <a:cs typeface="Arial"/>
              </a:rPr>
              <a:t>om de </a:t>
            </a:r>
            <a:r>
              <a:rPr lang="nl-NL" sz="1400" dirty="0">
                <a:latin typeface="Arial"/>
                <a:cs typeface="Arial"/>
              </a:rPr>
              <a:t>wetenschap en de kunst. </a:t>
            </a:r>
            <a:endParaRPr lang="nl-NL" sz="1400" dirty="0" smtClean="0">
              <a:latin typeface="Arial"/>
              <a:cs typeface="Arial"/>
            </a:endParaRPr>
          </a:p>
          <a:p>
            <a:pPr marL="0" indent="0" algn="ctr">
              <a:buNone/>
            </a:pPr>
            <a:endParaRPr lang="nl-NL" sz="1400" dirty="0">
              <a:latin typeface="Arial"/>
              <a:cs typeface="Arial"/>
            </a:endParaRPr>
          </a:p>
          <a:p>
            <a:pPr marL="0" indent="0" algn="ctr">
              <a:buNone/>
            </a:pPr>
            <a:endParaRPr lang="nl-NL" sz="1400" dirty="0" smtClean="0">
              <a:latin typeface="Arial"/>
              <a:cs typeface="Arial"/>
            </a:endParaRPr>
          </a:p>
          <a:p>
            <a:pPr marL="0" indent="0" algn="ctr">
              <a:buNone/>
            </a:pPr>
            <a:r>
              <a:rPr lang="nl-NL" sz="1400" dirty="0" smtClean="0">
                <a:latin typeface="Arial"/>
                <a:cs typeface="Arial"/>
              </a:rPr>
              <a:t>   	 Andere landen hadden Vorstenhuizen</a:t>
            </a:r>
          </a:p>
          <a:p>
            <a:pPr marL="0" indent="0" algn="ctr">
              <a:buNone/>
            </a:pPr>
            <a:r>
              <a:rPr lang="nl-NL" sz="1400" dirty="0" smtClean="0">
                <a:latin typeface="Arial"/>
                <a:cs typeface="Arial"/>
              </a:rPr>
              <a:t>  Nederland is een republiek</a:t>
            </a:r>
          </a:p>
          <a:p>
            <a:pPr marL="0" indent="0" algn="ctr">
              <a:buNone/>
            </a:pPr>
            <a:r>
              <a:rPr lang="nl-NL" sz="1400" dirty="0" smtClean="0">
                <a:latin typeface="Arial"/>
                <a:cs typeface="Arial"/>
              </a:rPr>
              <a:t>                 Machthebbers: Burgerij en regenten</a:t>
            </a:r>
          </a:p>
        </p:txBody>
      </p:sp>
      <p:pic>
        <p:nvPicPr>
          <p:cNvPr id="4" name="Afbeelding 3"/>
          <p:cNvPicPr>
            <a:picLocks noChangeAspect="1"/>
          </p:cNvPicPr>
          <p:nvPr/>
        </p:nvPicPr>
        <p:blipFill>
          <a:blip r:embed="rId2"/>
          <a:stretch>
            <a:fillRect/>
          </a:stretch>
        </p:blipFill>
        <p:spPr>
          <a:xfrm>
            <a:off x="457200" y="2734606"/>
            <a:ext cx="2514271" cy="2998055"/>
          </a:xfrm>
          <a:prstGeom prst="rect">
            <a:avLst/>
          </a:prstGeom>
        </p:spPr>
      </p:pic>
      <p:pic>
        <p:nvPicPr>
          <p:cNvPr id="5" name="Afbeelding 4" descr="s_sa_7310_000.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0646" y="3966897"/>
            <a:ext cx="2744687" cy="2159266"/>
          </a:xfrm>
          <a:prstGeom prst="rect">
            <a:avLst/>
          </a:prstGeom>
        </p:spPr>
      </p:pic>
    </p:spTree>
    <p:extLst>
      <p:ext uri="{BB962C8B-B14F-4D97-AF65-F5344CB8AC3E}">
        <p14:creationId xmlns:p14="http://schemas.microsoft.com/office/powerpoint/2010/main" val="19934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Geloof zonder opsmuk</a:t>
            </a:r>
            <a:endParaRPr lang="nl-NL" dirty="0"/>
          </a:p>
        </p:txBody>
      </p:sp>
      <p:sp>
        <p:nvSpPr>
          <p:cNvPr id="3" name="Tijdelijke aanduiding voor inhoud 2"/>
          <p:cNvSpPr>
            <a:spLocks noGrp="1"/>
          </p:cNvSpPr>
          <p:nvPr>
            <p:ph idx="1"/>
          </p:nvPr>
        </p:nvSpPr>
        <p:spPr/>
        <p:txBody>
          <a:bodyPr>
            <a:noAutofit/>
          </a:bodyPr>
          <a:lstStyle/>
          <a:p>
            <a:r>
              <a:rPr lang="nl-NL" dirty="0" smtClean="0"/>
              <a:t>Veel Nederlanders waren overgegaan van het katholiek naar het protestant geloof n.a.v. de reformatie. Pracht en praal werden afgezworen, soberheid werd gepropageerd. Terug naar het  woord van God</a:t>
            </a:r>
            <a:r>
              <a:rPr lang="nl-NL" b="1" dirty="0" smtClean="0"/>
              <a:t>. Kerkorgels leiden af! </a:t>
            </a:r>
          </a:p>
          <a:p>
            <a:endParaRPr lang="nl-NL" b="1" dirty="0"/>
          </a:p>
          <a:p>
            <a:r>
              <a:rPr lang="nl-NL" b="1" dirty="0" smtClean="0"/>
              <a:t>Veel kerkmuziek polyfoon = niet goed te verstaan</a:t>
            </a:r>
          </a:p>
        </p:txBody>
      </p:sp>
    </p:spTree>
    <p:extLst>
      <p:ext uri="{BB962C8B-B14F-4D97-AF65-F5344CB8AC3E}">
        <p14:creationId xmlns:p14="http://schemas.microsoft.com/office/powerpoint/2010/main" val="2006709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Homofoon en Polyfoon en eenstemmig</a:t>
            </a:r>
            <a:endParaRPr lang="nl-NL" dirty="0"/>
          </a:p>
        </p:txBody>
      </p:sp>
      <p:sp>
        <p:nvSpPr>
          <p:cNvPr id="3" name="Tijdelijke aanduiding voor inhoud 2"/>
          <p:cNvSpPr>
            <a:spLocks noGrp="1"/>
          </p:cNvSpPr>
          <p:nvPr>
            <p:ph idx="1"/>
          </p:nvPr>
        </p:nvSpPr>
        <p:spPr/>
        <p:txBody>
          <a:bodyPr>
            <a:normAutofit/>
          </a:bodyPr>
          <a:lstStyle/>
          <a:p>
            <a:r>
              <a:rPr lang="nl-NL" sz="1200" dirty="0">
                <a:latin typeface="Arial" charset="0"/>
                <a:ea typeface="Arial" charset="0"/>
                <a:cs typeface="Arial" charset="0"/>
              </a:rPr>
              <a:t>Homofoon betekent dat alles stemmen </a:t>
            </a:r>
            <a:r>
              <a:rPr lang="nl-NL" sz="1200" b="1" dirty="0">
                <a:latin typeface="Arial" charset="0"/>
                <a:ea typeface="Arial" charset="0"/>
                <a:cs typeface="Arial" charset="0"/>
              </a:rPr>
              <a:t>hetzelfde zingen in het zelfde ritme</a:t>
            </a:r>
            <a:r>
              <a:rPr lang="nl-NL" sz="1200" dirty="0">
                <a:latin typeface="Arial" charset="0"/>
                <a:ea typeface="Arial" charset="0"/>
                <a:cs typeface="Arial" charset="0"/>
              </a:rPr>
              <a:t>. Daardoor kan je de tekst heel goed volgen. Meestal heeft de bovenste stem de hoofdmelodie. In de opera wordt dit heel belangrijk, ook later in de muziek van de reformatie, je moest goed kunnen verstaan waar het over gaat</a:t>
            </a:r>
            <a:r>
              <a:rPr lang="nl-NL" sz="1200" dirty="0" smtClean="0">
                <a:latin typeface="Arial" charset="0"/>
                <a:ea typeface="Arial" charset="0"/>
                <a:cs typeface="Arial" charset="0"/>
              </a:rPr>
              <a:t>.</a:t>
            </a:r>
            <a:endParaRPr lang="nl-NL" dirty="0"/>
          </a:p>
          <a:p>
            <a:endParaRPr lang="nl-NL" dirty="0" smtClean="0"/>
          </a:p>
          <a:p>
            <a:endParaRPr lang="nl-NL" dirty="0" smtClean="0"/>
          </a:p>
          <a:p>
            <a:r>
              <a:rPr lang="nl-NL" sz="1500" dirty="0" smtClean="0"/>
              <a:t>Polyfonie </a:t>
            </a:r>
            <a:r>
              <a:rPr lang="nl-NL" sz="1500" dirty="0"/>
              <a:t>is dat meerdere stemmen tegelijk zingen, maar ze hebben allemaal </a:t>
            </a:r>
            <a:r>
              <a:rPr lang="nl-NL" sz="1500" b="1" dirty="0"/>
              <a:t>hun eigen ritme, ze zijn onafhankelijk van elkaar. Daardoor zijn de woorden ook niet netjes onder elkaar geplaatst, en is het lastig om het goed te verstaan.</a:t>
            </a:r>
            <a:r>
              <a:rPr lang="nl-NL" sz="1500" dirty="0"/>
              <a:t> Je kan als componist laten zien dat je heel goed kan componeren, het is lastig omdat alles door elkaar heen loopt maar wel mooi samen moet klinken</a:t>
            </a:r>
            <a:r>
              <a:rPr lang="nl-NL" sz="1500" dirty="0" smtClean="0"/>
              <a:t>.</a:t>
            </a:r>
          </a:p>
          <a:p>
            <a:endParaRPr lang="nl-NL" sz="1500" dirty="0"/>
          </a:p>
          <a:p>
            <a:endParaRPr lang="nl-NL" sz="1500" dirty="0" smtClean="0"/>
          </a:p>
          <a:p>
            <a:endParaRPr lang="nl-NL" sz="1500" dirty="0"/>
          </a:p>
          <a:p>
            <a:endParaRPr lang="nl-NL" sz="1500" dirty="0" smtClean="0"/>
          </a:p>
          <a:p>
            <a:r>
              <a:rPr lang="nl-NL" sz="1500" dirty="0" smtClean="0"/>
              <a:t>Eenstemmig betekent </a:t>
            </a:r>
            <a:r>
              <a:rPr lang="nl-NL" sz="1600" b="1" dirty="0" smtClean="0"/>
              <a:t>:</a:t>
            </a:r>
            <a:r>
              <a:rPr lang="nl-NL" sz="1600" dirty="0" smtClean="0"/>
              <a:t> </a:t>
            </a:r>
            <a:r>
              <a:rPr lang="nl-NL" sz="1600" dirty="0"/>
              <a:t>muziek uit een enkele melodielijn bestaande Voorbeeld: `Gregoriaans is zuiver </a:t>
            </a:r>
            <a:r>
              <a:rPr lang="nl-NL" sz="1600" b="1" dirty="0"/>
              <a:t>eenstemmige</a:t>
            </a:r>
            <a:r>
              <a:rPr lang="nl-NL" sz="1600" dirty="0"/>
              <a:t> muziek.</a:t>
            </a:r>
            <a:endParaRPr lang="nl-NL" sz="1500" dirty="0"/>
          </a:p>
          <a:p>
            <a:endParaRPr lang="nl-NL" sz="1500" dirty="0"/>
          </a:p>
          <a:p>
            <a:endParaRPr lang="nl-NL" sz="1500" dirty="0"/>
          </a:p>
        </p:txBody>
      </p:sp>
      <p:pic>
        <p:nvPicPr>
          <p:cNvPr id="4" name="Afbeelding 3"/>
          <p:cNvPicPr/>
          <p:nvPr/>
        </p:nvPicPr>
        <p:blipFill>
          <a:blip r:embed="rId2">
            <a:extLst>
              <a:ext uri="{28A0092B-C50C-407E-A947-70E740481C1C}">
                <a14:useLocalDpi xmlns:a14="http://schemas.microsoft.com/office/drawing/2010/main" val="0"/>
              </a:ext>
            </a:extLst>
          </a:blip>
          <a:stretch>
            <a:fillRect/>
          </a:stretch>
        </p:blipFill>
        <p:spPr>
          <a:xfrm>
            <a:off x="1693545" y="2369498"/>
            <a:ext cx="1654089" cy="962638"/>
          </a:xfrm>
          <a:prstGeom prst="rect">
            <a:avLst/>
          </a:prstGeom>
        </p:spPr>
      </p:pic>
      <p:pic>
        <p:nvPicPr>
          <p:cNvPr id="5" name="Afbeelding 4"/>
          <p:cNvPicPr/>
          <p:nvPr/>
        </p:nvPicPr>
        <p:blipFill>
          <a:blip r:embed="rId3">
            <a:extLst>
              <a:ext uri="{28A0092B-C50C-407E-A947-70E740481C1C}">
                <a14:useLocalDpi xmlns:a14="http://schemas.microsoft.com/office/drawing/2010/main" val="0"/>
              </a:ext>
            </a:extLst>
          </a:blip>
          <a:stretch>
            <a:fillRect/>
          </a:stretch>
        </p:blipFill>
        <p:spPr>
          <a:xfrm>
            <a:off x="1384694" y="4419473"/>
            <a:ext cx="2071428" cy="927442"/>
          </a:xfrm>
          <a:prstGeom prst="rect">
            <a:avLst/>
          </a:prstGeom>
        </p:spPr>
      </p:pic>
    </p:spTree>
    <p:extLst>
      <p:ext uri="{BB962C8B-B14F-4D97-AF65-F5344CB8AC3E}">
        <p14:creationId xmlns:p14="http://schemas.microsoft.com/office/powerpoint/2010/main" val="80149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Kerkmuziek veranderingen: </a:t>
            </a:r>
            <a:endParaRPr lang="nl-NL" dirty="0"/>
          </a:p>
        </p:txBody>
      </p:sp>
      <p:sp>
        <p:nvSpPr>
          <p:cNvPr id="3" name="Tijdelijke aanduiding voor inhoud 2"/>
          <p:cNvSpPr>
            <a:spLocks noGrp="1"/>
          </p:cNvSpPr>
          <p:nvPr>
            <p:ph idx="1"/>
          </p:nvPr>
        </p:nvSpPr>
        <p:spPr/>
        <p:txBody>
          <a:bodyPr>
            <a:normAutofit/>
          </a:bodyPr>
          <a:lstStyle/>
          <a:p>
            <a:r>
              <a:rPr lang="nl-NL" dirty="0"/>
              <a:t>Tekst moet </a:t>
            </a:r>
            <a:r>
              <a:rPr lang="nl-NL" b="1" u="sng" dirty="0"/>
              <a:t>verstaanbaar</a:t>
            </a:r>
            <a:r>
              <a:rPr lang="nl-NL" dirty="0"/>
              <a:t> zijn: </a:t>
            </a:r>
            <a:r>
              <a:rPr lang="nl-NL" u="sng" dirty="0" smtClean="0"/>
              <a:t>psalmen</a:t>
            </a:r>
          </a:p>
          <a:p>
            <a:r>
              <a:rPr lang="nl-NL" dirty="0" smtClean="0"/>
              <a:t>In </a:t>
            </a:r>
            <a:r>
              <a:rPr lang="nl-NL" b="1" u="sng" dirty="0" smtClean="0"/>
              <a:t>eigen taal </a:t>
            </a:r>
            <a:r>
              <a:rPr lang="nl-NL" dirty="0" smtClean="0"/>
              <a:t>gezongen</a:t>
            </a:r>
            <a:endParaRPr lang="nl-NL" dirty="0"/>
          </a:p>
          <a:p>
            <a:r>
              <a:rPr lang="nl-NL" b="1" u="sng" dirty="0"/>
              <a:t>Eenstemmig</a:t>
            </a:r>
          </a:p>
          <a:p>
            <a:r>
              <a:rPr lang="nl-NL" dirty="0"/>
              <a:t>Orgel </a:t>
            </a:r>
            <a:r>
              <a:rPr lang="nl-NL" b="1" u="sng" dirty="0"/>
              <a:t>niet gebruikt </a:t>
            </a:r>
            <a:r>
              <a:rPr lang="nl-NL" dirty="0"/>
              <a:t>voor </a:t>
            </a:r>
            <a:r>
              <a:rPr lang="nl-NL" dirty="0" smtClean="0"/>
              <a:t>eredienst – de klanken zouden de dienst alleen maar verstoren</a:t>
            </a:r>
          </a:p>
          <a:p>
            <a:endParaRPr lang="nl-NL" dirty="0"/>
          </a:p>
          <a:p>
            <a:endParaRPr lang="nl-NL" dirty="0" smtClean="0"/>
          </a:p>
          <a:p>
            <a:pPr marL="0" indent="0">
              <a:buNone/>
            </a:pPr>
            <a:endParaRPr lang="nl-NL" dirty="0"/>
          </a:p>
        </p:txBody>
      </p:sp>
    </p:spTree>
    <p:extLst>
      <p:ext uri="{BB962C8B-B14F-4D97-AF65-F5344CB8AC3E}">
        <p14:creationId xmlns:p14="http://schemas.microsoft.com/office/powerpoint/2010/main" val="1846632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Waarom was de kerkmuziek van </a:t>
            </a:r>
            <a:r>
              <a:rPr lang="nl-NL" u="sng" dirty="0" smtClean="0"/>
              <a:t>voor </a:t>
            </a:r>
            <a:r>
              <a:rPr lang="nl-NL" dirty="0"/>
              <a:t>de  reformatie niet meer geschikt?: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nvPr>
            </p:nvGraphicFramePr>
            <p:xfrm>
              <a:off x="614928" y="2695978"/>
              <a:ext cx="6953250" cy="39147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3"/>
              <a:stretch>
                <a:fillRect/>
              </a:stretch>
            </p:blipFill>
            <p:spPr>
              <a:xfrm>
                <a:off x="614928" y="2695978"/>
                <a:ext cx="6953250" cy="3914775"/>
              </a:xfrm>
              <a:prstGeom prst="rect">
                <a:avLst/>
              </a:prstGeom>
            </p:spPr>
          </p:pic>
        </mc:Fallback>
      </mc:AlternateContent>
    </p:spTree>
    <p:extLst>
      <p:ext uri="{BB962C8B-B14F-4D97-AF65-F5344CB8AC3E}">
        <p14:creationId xmlns:p14="http://schemas.microsoft.com/office/powerpoint/2010/main" val="186424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 fenomeen</a:t>
            </a:r>
            <a:endParaRPr lang="nl-NL" dirty="0"/>
          </a:p>
        </p:txBody>
      </p:sp>
      <p:sp>
        <p:nvSpPr>
          <p:cNvPr id="3" name="Tijdelijke aanduiding voor inhoud 2"/>
          <p:cNvSpPr>
            <a:spLocks noGrp="1"/>
          </p:cNvSpPr>
          <p:nvPr>
            <p:ph idx="1"/>
          </p:nvPr>
        </p:nvSpPr>
        <p:spPr/>
        <p:txBody>
          <a:bodyPr>
            <a:normAutofit/>
          </a:bodyPr>
          <a:lstStyle/>
          <a:p>
            <a:r>
              <a:rPr lang="nl-NL" sz="2000" dirty="0" smtClean="0"/>
              <a:t>Stadsbestuur baas over orgels (openbare gebouwen)</a:t>
            </a:r>
          </a:p>
          <a:p>
            <a:r>
              <a:rPr lang="nl-NL" sz="2000" dirty="0" smtClean="0"/>
              <a:t>Kerkgebouw/orgels krijgen gedeeltelijk andere functie</a:t>
            </a:r>
          </a:p>
          <a:p>
            <a:endParaRPr lang="nl-NL" sz="2000" dirty="0"/>
          </a:p>
          <a:p>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Omme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dezelfde</a:t>
            </a:r>
            <a:r>
              <a:rPr lang="en-US" sz="2000" i="1" dirty="0">
                <a:ea typeface="ＭＳ Ｐゴシック" pitchFamily="4" charset="-128"/>
                <a:cs typeface="ＭＳ Ｐゴシック" pitchFamily="4" charset="-128"/>
              </a:rPr>
              <a:t> (het </a:t>
            </a:r>
            <a:r>
              <a:rPr lang="en-US" sz="2000" i="1" dirty="0" err="1">
                <a:ea typeface="ＭＳ Ｐゴシック" pitchFamily="4" charset="-128"/>
                <a:cs typeface="ＭＳ Ｐゴシック" pitchFamily="4" charset="-128"/>
              </a:rPr>
              <a:t>volk</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duer</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middel</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vandien</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te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meer</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uyt</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kroegen</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ende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taveernen</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te</a:t>
            </a:r>
            <a:r>
              <a:rPr lang="en-US" sz="2000" i="1" dirty="0">
                <a:ea typeface="ＭＳ Ｐゴシック" pitchFamily="4" charset="-128"/>
                <a:cs typeface="ＭＳ Ｐゴシック" pitchFamily="4" charset="-128"/>
              </a:rPr>
              <a:t> </a:t>
            </a:r>
            <a:r>
              <a:rPr lang="en-US" sz="2000" i="1" dirty="0" err="1">
                <a:ea typeface="ＭＳ Ｐゴシック" pitchFamily="4" charset="-128"/>
                <a:cs typeface="ＭＳ Ｐゴシック" pitchFamily="4" charset="-128"/>
              </a:rPr>
              <a:t>houden</a:t>
            </a:r>
            <a:r>
              <a:rPr lang="en-US" sz="2000" i="1" dirty="0" smtClean="0">
                <a:ea typeface="ＭＳ Ｐゴシック" pitchFamily="4" charset="-128"/>
                <a:cs typeface="ＭＳ Ｐゴシック" pitchFamily="4" charset="-128"/>
              </a:rPr>
              <a:t>”</a:t>
            </a:r>
          </a:p>
          <a:p>
            <a:endParaRPr lang="en-US" sz="2000" i="1" u="sng" dirty="0">
              <a:ea typeface="ＭＳ Ｐゴシック" pitchFamily="4" charset="-128"/>
              <a:cs typeface="ＭＳ Ｐゴシック" pitchFamily="4" charset="-128"/>
            </a:endParaRPr>
          </a:p>
          <a:p>
            <a:r>
              <a:rPr lang="en-US" sz="2000" dirty="0" err="1">
                <a:ea typeface="ＭＳ Ｐゴシック" pitchFamily="4" charset="-128"/>
                <a:cs typeface="ＭＳ Ｐゴシック" pitchFamily="4" charset="-128"/>
              </a:rPr>
              <a:t>Elke</a:t>
            </a:r>
            <a:r>
              <a:rPr lang="en-US" sz="2000" dirty="0">
                <a:ea typeface="ＭＳ Ｐゴシック" pitchFamily="4" charset="-128"/>
                <a:cs typeface="ＭＳ Ｐゴシック" pitchFamily="4" charset="-128"/>
              </a:rPr>
              <a:t> dag op </a:t>
            </a:r>
            <a:r>
              <a:rPr lang="en-US" sz="2000" dirty="0" err="1">
                <a:ea typeface="ＭＳ Ｐゴシック" pitchFamily="4" charset="-128"/>
                <a:cs typeface="ＭＳ Ｐゴシック" pitchFamily="4" charset="-128"/>
              </a:rPr>
              <a:t>vaste</a:t>
            </a:r>
            <a:r>
              <a:rPr lang="en-US" sz="2000" dirty="0">
                <a:ea typeface="ＭＳ Ｐゴシック" pitchFamily="4" charset="-128"/>
                <a:cs typeface="ＭＳ Ｐゴシック" pitchFamily="4" charset="-128"/>
              </a:rPr>
              <a:t> </a:t>
            </a:r>
            <a:r>
              <a:rPr lang="en-US" sz="2000" dirty="0" err="1">
                <a:ea typeface="ＭＳ Ｐゴシック" pitchFamily="4" charset="-128"/>
                <a:cs typeface="ＭＳ Ｐゴシック" pitchFamily="4" charset="-128"/>
              </a:rPr>
              <a:t>tijdstippen</a:t>
            </a:r>
            <a:r>
              <a:rPr lang="en-US" sz="2000" u="sng" dirty="0">
                <a:ea typeface="ＭＳ Ｐゴシック" pitchFamily="4" charset="-128"/>
                <a:cs typeface="ＭＳ Ｐゴシック" pitchFamily="4" charset="-128"/>
              </a:rPr>
              <a:t>: </a:t>
            </a:r>
            <a:r>
              <a:rPr lang="en-US" sz="2000" b="1" u="sng" dirty="0" err="1">
                <a:ea typeface="ＭＳ Ｐゴシック" pitchFamily="4" charset="-128"/>
                <a:cs typeface="ＭＳ Ｐゴシック" pitchFamily="4" charset="-128"/>
              </a:rPr>
              <a:t>publieke</a:t>
            </a:r>
            <a:r>
              <a:rPr lang="en-US" sz="2000" b="1" u="sng" dirty="0">
                <a:ea typeface="ＭＳ Ｐゴシック" pitchFamily="4" charset="-128"/>
                <a:cs typeface="ＭＳ Ｐゴシック" pitchFamily="4" charset="-128"/>
              </a:rPr>
              <a:t> </a:t>
            </a:r>
            <a:r>
              <a:rPr lang="en-US" sz="2000" b="1" u="sng" dirty="0" err="1">
                <a:ea typeface="ＭＳ Ｐゴシック" pitchFamily="4" charset="-128"/>
                <a:cs typeface="ＭＳ Ｐゴシック" pitchFamily="4" charset="-128"/>
              </a:rPr>
              <a:t>concerten</a:t>
            </a:r>
            <a:endParaRPr lang="en-US" sz="2000" b="1" u="sng" dirty="0">
              <a:ea typeface="ＭＳ Ｐゴシック" pitchFamily="4" charset="-128"/>
              <a:cs typeface="ＭＳ Ｐゴシック" pitchFamily="4" charset="-128"/>
            </a:endParaRPr>
          </a:p>
          <a:p>
            <a:r>
              <a:rPr lang="en-US" sz="2000" dirty="0">
                <a:ea typeface="ＭＳ Ｐゴシック" pitchFamily="4" charset="-128"/>
                <a:cs typeface="ＭＳ Ｐゴシック" pitchFamily="4" charset="-128"/>
              </a:rPr>
              <a:t>Breed </a:t>
            </a:r>
            <a:r>
              <a:rPr lang="en-US" sz="2000" dirty="0" err="1">
                <a:ea typeface="ＭＳ Ｐゴシック" pitchFamily="4" charset="-128"/>
                <a:cs typeface="ＭＳ Ｐゴシック" pitchFamily="4" charset="-128"/>
              </a:rPr>
              <a:t>repetoire</a:t>
            </a:r>
            <a:r>
              <a:rPr lang="en-US" sz="2000" dirty="0">
                <a:ea typeface="ＭＳ Ｐゴシック" pitchFamily="4" charset="-128"/>
                <a:cs typeface="ＭＳ Ｐゴシック" pitchFamily="4" charset="-128"/>
              </a:rPr>
              <a:t>: </a:t>
            </a:r>
            <a:r>
              <a:rPr lang="en-US" sz="2000" dirty="0" err="1">
                <a:ea typeface="ＭＳ Ｐゴシック" pitchFamily="4" charset="-128"/>
                <a:cs typeface="ＭＳ Ｐゴシック" pitchFamily="4" charset="-128"/>
              </a:rPr>
              <a:t>improvisaties</a:t>
            </a:r>
            <a:r>
              <a:rPr lang="en-US" sz="2000" dirty="0">
                <a:ea typeface="ＭＳ Ｐゴシック" pitchFamily="4" charset="-128"/>
                <a:cs typeface="ＭＳ Ｐゴシック" pitchFamily="4" charset="-128"/>
              </a:rPr>
              <a:t>/</a:t>
            </a:r>
            <a:r>
              <a:rPr lang="en-US" sz="2000" dirty="0" err="1">
                <a:ea typeface="ＭＳ Ｐゴシック" pitchFamily="4" charset="-128"/>
                <a:cs typeface="ＭＳ Ｐゴシック" pitchFamily="4" charset="-128"/>
              </a:rPr>
              <a:t>psalmen</a:t>
            </a:r>
            <a:r>
              <a:rPr lang="en-US" sz="2000" dirty="0">
                <a:ea typeface="ＭＳ Ｐゴシック" pitchFamily="4" charset="-128"/>
                <a:cs typeface="ＭＳ Ｐゴシック" pitchFamily="4" charset="-128"/>
              </a:rPr>
              <a:t>/</a:t>
            </a:r>
            <a:r>
              <a:rPr lang="en-US" sz="2000" dirty="0" err="1">
                <a:ea typeface="ＭＳ Ｐゴシック" pitchFamily="4" charset="-128"/>
                <a:cs typeface="ＭＳ Ｐゴシック" pitchFamily="4" charset="-128"/>
              </a:rPr>
              <a:t>dansmuziek</a:t>
            </a:r>
            <a:r>
              <a:rPr lang="en-US" sz="2000" dirty="0">
                <a:ea typeface="ＭＳ Ｐゴシック" pitchFamily="4" charset="-128"/>
                <a:cs typeface="ＭＳ Ｐゴシック" pitchFamily="4" charset="-128"/>
              </a:rPr>
              <a:t>/</a:t>
            </a:r>
            <a:r>
              <a:rPr lang="en-US" sz="2000" dirty="0" err="1" smtClean="0">
                <a:ea typeface="ＭＳ Ｐゴシック" pitchFamily="4" charset="-128"/>
                <a:cs typeface="ＭＳ Ｐゴシック" pitchFamily="4" charset="-128"/>
              </a:rPr>
              <a:t>madrigalen</a:t>
            </a:r>
            <a:endParaRPr lang="en-US" sz="2000" dirty="0" smtClean="0">
              <a:ea typeface="ＭＳ Ｐゴシック" pitchFamily="4" charset="-128"/>
              <a:cs typeface="ＭＳ Ｐゴシック" pitchFamily="4" charset="-128"/>
            </a:endParaRPr>
          </a:p>
          <a:p>
            <a:endParaRPr lang="en-US" sz="2000" i="1" dirty="0">
              <a:ea typeface="ＭＳ Ｐゴシック" pitchFamily="4" charset="-128"/>
              <a:cs typeface="ＭＳ Ｐゴシック" pitchFamily="4" charset="-128"/>
            </a:endParaRPr>
          </a:p>
          <a:p>
            <a:pPr marL="0" indent="0">
              <a:buNone/>
            </a:pPr>
            <a:r>
              <a:rPr lang="en-US" sz="2800" i="1" dirty="0" err="1" smtClean="0">
                <a:ea typeface="ＭＳ Ｐゴシック" pitchFamily="4" charset="-128"/>
                <a:cs typeface="ＭＳ Ｐゴシック" pitchFamily="4" charset="-128"/>
              </a:rPr>
              <a:t>Gebruik</a:t>
            </a:r>
            <a:r>
              <a:rPr lang="en-US" sz="2800" i="1" dirty="0" smtClean="0">
                <a:ea typeface="ＭＳ Ｐゴシック" pitchFamily="4" charset="-128"/>
                <a:cs typeface="ＭＳ Ｐゴシック" pitchFamily="4" charset="-128"/>
              </a:rPr>
              <a:t> van het </a:t>
            </a:r>
            <a:r>
              <a:rPr lang="en-US" sz="2800" i="1" dirty="0" err="1" smtClean="0">
                <a:ea typeface="ＭＳ Ｐゴシック" pitchFamily="4" charset="-128"/>
                <a:cs typeface="ＭＳ Ｐゴシック" pitchFamily="4" charset="-128"/>
              </a:rPr>
              <a:t>orgel</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zou</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een</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lang</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discussiepunt</a:t>
            </a:r>
            <a:r>
              <a:rPr lang="en-US" sz="2800" i="1" dirty="0" smtClean="0">
                <a:ea typeface="ＭＳ Ｐゴシック" pitchFamily="4" charset="-128"/>
                <a:cs typeface="ＭＳ Ｐゴシック" pitchFamily="4" charset="-128"/>
              </a:rPr>
              <a:t> </a:t>
            </a:r>
            <a:r>
              <a:rPr lang="en-US" sz="2800" i="1" dirty="0" err="1" smtClean="0">
                <a:ea typeface="ＭＳ Ｐゴシック" pitchFamily="4" charset="-128"/>
                <a:cs typeface="ＭＳ Ｐゴシック" pitchFamily="4" charset="-128"/>
              </a:rPr>
              <a:t>blijven</a:t>
            </a:r>
            <a:endParaRPr lang="en-US" sz="2800" i="1" dirty="0">
              <a:ea typeface="ＭＳ Ｐゴシック" pitchFamily="4" charset="-128"/>
              <a:cs typeface="ＭＳ Ｐゴシック" pitchFamily="4" charset="-128"/>
            </a:endParaRPr>
          </a:p>
          <a:p>
            <a:endParaRPr lang="nl-NL" sz="2000" dirty="0" smtClean="0"/>
          </a:p>
          <a:p>
            <a:endParaRPr lang="nl-NL" sz="2000" dirty="0"/>
          </a:p>
        </p:txBody>
      </p:sp>
    </p:spTree>
    <p:extLst>
      <p:ext uri="{BB962C8B-B14F-4D97-AF65-F5344CB8AC3E}">
        <p14:creationId xmlns:p14="http://schemas.microsoft.com/office/powerpoint/2010/main" val="1537167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Dansende vingers</a:t>
            </a:r>
            <a:endParaRPr lang="nl-NL" dirty="0"/>
          </a:p>
        </p:txBody>
      </p:sp>
      <p:sp>
        <p:nvSpPr>
          <p:cNvPr id="3" name="Tijdelijke aanduiding voor inhoud 2"/>
          <p:cNvSpPr>
            <a:spLocks noGrp="1"/>
          </p:cNvSpPr>
          <p:nvPr>
            <p:ph idx="1"/>
          </p:nvPr>
        </p:nvSpPr>
        <p:spPr/>
        <p:txBody>
          <a:bodyPr>
            <a:normAutofit/>
          </a:bodyPr>
          <a:lstStyle/>
          <a:p>
            <a:endParaRPr lang="nl-NL" dirty="0" smtClean="0"/>
          </a:p>
          <a:p>
            <a:endParaRPr lang="nl-NL" dirty="0"/>
          </a:p>
          <a:p>
            <a:r>
              <a:rPr lang="nl-NL" dirty="0" err="1" smtClean="0"/>
              <a:t>Sweelinck</a:t>
            </a:r>
            <a:r>
              <a:rPr lang="nl-NL" dirty="0" smtClean="0"/>
              <a:t> – </a:t>
            </a:r>
            <a:r>
              <a:rPr lang="nl-NL" b="1" u="sng" dirty="0" smtClean="0">
                <a:solidFill>
                  <a:srgbClr val="FF0000"/>
                </a:solidFill>
              </a:rPr>
              <a:t>virtuoos </a:t>
            </a:r>
            <a:r>
              <a:rPr lang="nl-NL" dirty="0" smtClean="0"/>
              <a:t>(zeer snel kunnen spelen)</a:t>
            </a:r>
          </a:p>
          <a:p>
            <a:r>
              <a:rPr lang="nl-NL" dirty="0" smtClean="0"/>
              <a:t>Variaties op een thema</a:t>
            </a:r>
          </a:p>
          <a:p>
            <a:r>
              <a:rPr lang="nl-NL" dirty="0" smtClean="0"/>
              <a:t>Inspiratie voor Bach</a:t>
            </a:r>
          </a:p>
          <a:p>
            <a:endParaRPr lang="nl-NL" dirty="0"/>
          </a:p>
        </p:txBody>
      </p:sp>
      <p:pic>
        <p:nvPicPr>
          <p:cNvPr id="4" name="Afbeelding 3"/>
          <p:cNvPicPr>
            <a:picLocks noChangeAspect="1"/>
          </p:cNvPicPr>
          <p:nvPr/>
        </p:nvPicPr>
        <p:blipFill>
          <a:blip r:embed="rId2">
            <a:alphaModFix amt="39000"/>
          </a:blip>
          <a:stretch>
            <a:fillRect/>
          </a:stretch>
        </p:blipFill>
        <p:spPr>
          <a:xfrm>
            <a:off x="3137690" y="0"/>
            <a:ext cx="5715000" cy="4292600"/>
          </a:xfrm>
          <a:prstGeom prst="rect">
            <a:avLst/>
          </a:prstGeom>
        </p:spPr>
      </p:pic>
      <p:pic>
        <p:nvPicPr>
          <p:cNvPr id="5" name="Afbeelding 4"/>
          <p:cNvPicPr>
            <a:picLocks noChangeAspect="1"/>
          </p:cNvPicPr>
          <p:nvPr/>
        </p:nvPicPr>
        <p:blipFill>
          <a:blip r:embed="rId3"/>
          <a:stretch>
            <a:fillRect/>
          </a:stretch>
        </p:blipFill>
        <p:spPr>
          <a:xfrm>
            <a:off x="457200" y="500835"/>
            <a:ext cx="1579057" cy="1833606"/>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Invoegtoepassing 5" title="Web Video Player"/>
              <p:cNvGraphicFramePr>
                <a:graphicFrameLocks noGrp="1"/>
              </p:cNvGraphicFramePr>
              <p:nvPr>
                <p:extLst/>
              </p:nvPr>
            </p:nvGraphicFramePr>
            <p:xfrm>
              <a:off x="4866468" y="3657600"/>
              <a:ext cx="3986222" cy="3081741"/>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6" name="Invoegtoepassing 5" title="Web Video Player"/>
              <p:cNvPicPr>
                <a:picLocks noGrp="1" noRot="1" noChangeAspect="1" noMove="1" noResize="1" noEditPoints="1" noAdjustHandles="1" noChangeArrowheads="1" noChangeShapeType="1"/>
              </p:cNvPicPr>
              <p:nvPr/>
            </p:nvPicPr>
            <p:blipFill>
              <a:blip r:embed="rId5"/>
              <a:stretch>
                <a:fillRect/>
              </a:stretch>
            </p:blipFill>
            <p:spPr>
              <a:xfrm>
                <a:off x="4866468" y="3657600"/>
                <a:ext cx="3986222" cy="3081741"/>
              </a:xfrm>
              <a:prstGeom prst="rect">
                <a:avLst/>
              </a:prstGeom>
            </p:spPr>
          </p:pic>
        </mc:Fallback>
      </mc:AlternateContent>
    </p:spTree>
    <p:extLst>
      <p:ext uri="{BB962C8B-B14F-4D97-AF65-F5344CB8AC3E}">
        <p14:creationId xmlns:p14="http://schemas.microsoft.com/office/powerpoint/2010/main" val="1993180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sz="4000">
                <a:latin typeface="Arial" charset="0"/>
                <a:ea typeface="ＭＳ Ｐゴシック" charset="0"/>
                <a:cs typeface="ＭＳ Ｐゴシック" charset="0"/>
              </a:rPr>
              <a:t>Dans in Nederland</a:t>
            </a:r>
          </a:p>
        </p:txBody>
      </p:sp>
      <p:sp>
        <p:nvSpPr>
          <p:cNvPr id="26627" name="Content Placeholder 2"/>
          <p:cNvSpPr>
            <a:spLocks noGrp="1"/>
          </p:cNvSpPr>
          <p:nvPr>
            <p:ph idx="1"/>
          </p:nvPr>
        </p:nvSpPr>
        <p:spPr/>
        <p:txBody>
          <a:bodyPr/>
          <a:lstStyle/>
          <a:p>
            <a:r>
              <a:rPr lang="en-US" sz="2000" dirty="0" err="1" smtClean="0">
                <a:latin typeface="Arial" charset="0"/>
                <a:ea typeface="ＭＳ Ｐゴシック" charset="0"/>
                <a:cs typeface="ＭＳ Ｐゴシック" charset="0"/>
              </a:rPr>
              <a:t>Thuis</a:t>
            </a:r>
            <a:r>
              <a:rPr lang="en-US" sz="2000" dirty="0" smtClean="0">
                <a:latin typeface="Arial" charset="0"/>
                <a:ea typeface="ＭＳ Ｐゴシック" charset="0"/>
                <a:cs typeface="ＭＳ Ｐゴシック" charset="0"/>
              </a:rPr>
              <a:t> of </a:t>
            </a:r>
            <a:r>
              <a:rPr lang="en-US" sz="2000" dirty="0" err="1">
                <a:latin typeface="Arial" charset="0"/>
                <a:ea typeface="ＭＳ Ｐゴシック" charset="0"/>
                <a:cs typeface="ＭＳ Ｐゴシック" charset="0"/>
              </a:rPr>
              <a:t>o</a:t>
            </a:r>
            <a:r>
              <a:rPr lang="en-US" sz="2000" dirty="0" err="1" smtClean="0">
                <a:latin typeface="Arial" charset="0"/>
                <a:ea typeface="ＭＳ Ｐゴシック" charset="0"/>
                <a:cs typeface="ＭＳ Ｐゴシック" charset="0"/>
              </a:rPr>
              <a:t>nderdeel</a:t>
            </a:r>
            <a:r>
              <a:rPr lang="en-US" sz="2000" dirty="0" smtClean="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toneelvoorstelling</a:t>
            </a:r>
            <a:endParaRPr lang="en-US" sz="2000" dirty="0">
              <a:latin typeface="Arial" charset="0"/>
              <a:ea typeface="ＭＳ Ｐゴシック" charset="0"/>
              <a:cs typeface="ＭＳ Ｐゴシック" charset="0"/>
            </a:endParaRPr>
          </a:p>
          <a:p>
            <a:r>
              <a:rPr lang="en-US" sz="2000" dirty="0" err="1">
                <a:latin typeface="Arial" charset="0"/>
                <a:ea typeface="ＭＳ Ｐゴシック" charset="0"/>
                <a:cs typeface="ＭＳ Ｐゴシック" charset="0"/>
              </a:rPr>
              <a:t>Acteurs</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dansen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ook</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geen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opleiding</a:t>
            </a:r>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Pas in de loop 17e </a:t>
            </a:r>
            <a:r>
              <a:rPr lang="en-US" sz="2000" dirty="0" err="1" smtClean="0">
                <a:latin typeface="Arial" charset="0"/>
                <a:ea typeface="ＭＳ Ｐゴシック" charset="0"/>
                <a:cs typeface="ＭＳ Ｐゴシック" charset="0"/>
              </a:rPr>
              <a:t>eeuw</a:t>
            </a:r>
            <a:r>
              <a:rPr lang="en-US" sz="2000" dirty="0" smtClean="0">
                <a:latin typeface="Arial" charset="0"/>
                <a:ea typeface="ＭＳ Ｐゴシック" charset="0"/>
                <a:cs typeface="ＭＳ Ｐゴシック" charset="0"/>
              </a:rPr>
              <a:t> </a:t>
            </a:r>
            <a:r>
              <a:rPr lang="en-US" sz="2000" dirty="0" err="1" smtClean="0">
                <a:latin typeface="Arial" charset="0"/>
                <a:ea typeface="ＭＳ Ｐゴシック" charset="0"/>
                <a:cs typeface="ＭＳ Ｐゴシック" charset="0"/>
              </a:rPr>
              <a:t>ook</a:t>
            </a:r>
            <a:r>
              <a:rPr lang="en-US" sz="2000" dirty="0" smtClean="0">
                <a:latin typeface="Arial" charset="0"/>
                <a:ea typeface="ＭＳ Ｐゴシック" charset="0"/>
                <a:cs typeface="ＭＳ Ｐゴシック" charset="0"/>
              </a:rPr>
              <a:t> </a:t>
            </a:r>
            <a:r>
              <a:rPr lang="en-US" sz="2000" dirty="0" err="1" smtClean="0">
                <a:latin typeface="Arial" charset="0"/>
                <a:ea typeface="ＭＳ Ｐゴシック" charset="0"/>
                <a:cs typeface="ＭＳ Ｐゴシック" charset="0"/>
              </a:rPr>
              <a:t>rol</a:t>
            </a:r>
            <a:r>
              <a:rPr lang="en-US" sz="2000" dirty="0" smtClean="0">
                <a:latin typeface="Arial" charset="0"/>
                <a:ea typeface="ＭＳ Ｐゴシック" charset="0"/>
                <a:cs typeface="ＭＳ Ｐゴシック" charset="0"/>
              </a:rPr>
              <a:t> </a:t>
            </a:r>
            <a:r>
              <a:rPr lang="en-US" sz="2000" dirty="0" err="1" smtClean="0">
                <a:latin typeface="Arial" charset="0"/>
                <a:ea typeface="ＭＳ Ｐゴシック" charset="0"/>
                <a:cs typeface="ＭＳ Ｐゴシック" charset="0"/>
              </a:rPr>
              <a:t>voor</a:t>
            </a:r>
            <a:r>
              <a:rPr lang="en-US" sz="2000" dirty="0" smtClean="0">
                <a:latin typeface="Arial" charset="0"/>
                <a:ea typeface="ＭＳ Ｐゴシック" charset="0"/>
                <a:cs typeface="ＭＳ Ｐゴシック" charset="0"/>
              </a:rPr>
              <a:t> </a:t>
            </a:r>
            <a:r>
              <a:rPr lang="en-US" sz="2000" dirty="0" err="1" smtClean="0">
                <a:latin typeface="Arial" charset="0"/>
                <a:ea typeface="ＭＳ Ｐゴシック" charset="0"/>
                <a:cs typeface="ＭＳ Ｐゴシック" charset="0"/>
              </a:rPr>
              <a:t>vrouw</a:t>
            </a:r>
            <a:endParaRPr lang="en-US" sz="2000" dirty="0">
              <a:latin typeface="Arial" charset="0"/>
              <a:ea typeface="ＭＳ Ｐゴシック" charset="0"/>
              <a:cs typeface="ＭＳ Ｐゴシック" charset="0"/>
            </a:endParaRPr>
          </a:p>
          <a:p>
            <a:r>
              <a:rPr lang="en-US" sz="2000" dirty="0" err="1">
                <a:latin typeface="Arial" charset="0"/>
                <a:ea typeface="ＭＳ Ｐゴシック" charset="0"/>
                <a:cs typeface="ＭＳ Ｐゴシック" charset="0"/>
              </a:rPr>
              <a:t>Aanzien</a:t>
            </a:r>
            <a:r>
              <a:rPr lang="en-US" sz="2000" dirty="0">
                <a:latin typeface="Arial" charset="0"/>
                <a:ea typeface="ＭＳ Ｐゴシック" charset="0"/>
                <a:cs typeface="ＭＳ Ｐゴシック" charset="0"/>
              </a:rPr>
              <a:t> was </a:t>
            </a:r>
            <a:r>
              <a:rPr lang="en-US" sz="2000" dirty="0" err="1">
                <a:latin typeface="Arial" charset="0"/>
                <a:ea typeface="ＭＳ Ｐゴシック" charset="0"/>
                <a:cs typeface="ＭＳ Ｐゴシック" charset="0"/>
              </a:rPr>
              <a:t>laag</a:t>
            </a:r>
            <a:endParaRPr lang="en-US" sz="2000" dirty="0">
              <a:latin typeface="Arial" charset="0"/>
              <a:ea typeface="ＭＳ Ｐゴシック" charset="0"/>
              <a:cs typeface="ＭＳ Ｐゴシック" charset="0"/>
            </a:endParaRPr>
          </a:p>
          <a:p>
            <a:r>
              <a:rPr lang="en-US" sz="2000" dirty="0" err="1">
                <a:latin typeface="Arial" charset="0"/>
                <a:ea typeface="ＭＳ Ｐゴシック" charset="0"/>
                <a:cs typeface="ＭＳ Ｐゴシック" charset="0"/>
              </a:rPr>
              <a:t>Burgerij</a:t>
            </a:r>
            <a:r>
              <a:rPr lang="en-US" sz="2000" dirty="0">
                <a:latin typeface="Arial" charset="0"/>
                <a:ea typeface="ＭＳ Ｐゴシック" charset="0"/>
                <a:cs typeface="ＭＳ Ｐゴシック" charset="0"/>
              </a:rPr>
              <a:t> was </a:t>
            </a:r>
            <a:r>
              <a:rPr lang="en-US" sz="2000" dirty="0" err="1">
                <a:latin typeface="Arial" charset="0"/>
                <a:ea typeface="ＭＳ Ｐゴシック" charset="0"/>
                <a:cs typeface="ＭＳ Ｐゴシック" charset="0"/>
              </a:rPr>
              <a:t>hier</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aan</a:t>
            </a:r>
            <a:r>
              <a:rPr lang="en-US" sz="2000" dirty="0">
                <a:latin typeface="Arial" charset="0"/>
                <a:ea typeface="ＭＳ Ｐゴシック" charset="0"/>
                <a:cs typeface="ＭＳ Ｐゴシック" charset="0"/>
              </a:rPr>
              <a:t> de </a:t>
            </a:r>
            <a:r>
              <a:rPr lang="en-US" sz="2000" dirty="0" err="1">
                <a:latin typeface="Arial" charset="0"/>
                <a:ea typeface="ＭＳ Ｐゴシック" charset="0"/>
                <a:cs typeface="ＭＳ Ｐゴシック" charset="0"/>
              </a:rPr>
              <a:t>macht</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geen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plaats</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voor</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uitbundige</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hofcultuur</a:t>
            </a:r>
            <a:endParaRPr lang="en-US" sz="2000" dirty="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a:p>
            <a:r>
              <a:rPr lang="en-US" sz="2000" dirty="0" err="1">
                <a:latin typeface="Arial" charset="0"/>
                <a:ea typeface="ＭＳ Ｐゴシック" charset="0"/>
                <a:cs typeface="ＭＳ Ｐゴシック" charset="0"/>
              </a:rPr>
              <a:t>Eind</a:t>
            </a:r>
            <a:r>
              <a:rPr lang="en-US" sz="2000" dirty="0">
                <a:latin typeface="Arial" charset="0"/>
                <a:ea typeface="ＭＳ Ｐゴシック" charset="0"/>
                <a:cs typeface="ＭＳ Ｐゴシック" charset="0"/>
              </a:rPr>
              <a:t> 17e </a:t>
            </a:r>
            <a:r>
              <a:rPr lang="en-US" sz="2000" dirty="0" err="1">
                <a:latin typeface="Arial" charset="0"/>
                <a:ea typeface="ＭＳ Ｐゴシック" charset="0"/>
                <a:cs typeface="ＭＳ Ｐゴシック" charset="0"/>
              </a:rPr>
              <a:t>eeuw</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veranderingdoor</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stadhouder</a:t>
            </a:r>
            <a:r>
              <a:rPr lang="en-US" sz="2000" dirty="0">
                <a:latin typeface="Arial" charset="0"/>
                <a:ea typeface="ＭＳ Ｐゴシック" charset="0"/>
                <a:cs typeface="ＭＳ Ｐゴシック" charset="0"/>
              </a:rPr>
              <a:t> Willem III</a:t>
            </a:r>
          </a:p>
          <a:p>
            <a:r>
              <a:rPr lang="en-US" sz="2000" dirty="0" err="1">
                <a:latin typeface="Arial" charset="0"/>
                <a:ea typeface="ＭＳ Ｐゴシック" charset="0"/>
                <a:cs typeface="ＭＳ Ｐゴシック" charset="0"/>
              </a:rPr>
              <a:t>Hij</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spiegelt</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zich</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graag</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aan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buitenlandse</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vorsten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grote</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hoffeesten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buitenverblijven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b.v</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paleis</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Soestdijk</a:t>
            </a:r>
            <a:r>
              <a:rPr lang="en-US" sz="2000" dirty="0">
                <a:latin typeface="Arial" charset="0"/>
                <a:ea typeface="ＭＳ Ｐゴシック" charset="0"/>
                <a:cs typeface="ＭＳ Ｐゴシック" charset="0"/>
              </a:rPr>
              <a:t>) </a:t>
            </a:r>
          </a:p>
        </p:txBody>
      </p:sp>
    </p:spTree>
    <p:extLst>
      <p:ext uri="{BB962C8B-B14F-4D97-AF65-F5344CB8AC3E}">
        <p14:creationId xmlns:p14="http://schemas.microsoft.com/office/powerpoint/2010/main" val="763858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Dans in Europa</a:t>
            </a:r>
            <a:endParaRPr lang="nl-NL" dirty="0"/>
          </a:p>
        </p:txBody>
      </p:sp>
      <p:sp>
        <p:nvSpPr>
          <p:cNvPr id="3" name="Tijdelijke aanduiding voor inhoud 2"/>
          <p:cNvSpPr>
            <a:spLocks noGrp="1"/>
          </p:cNvSpPr>
          <p:nvPr>
            <p:ph idx="1"/>
          </p:nvPr>
        </p:nvSpPr>
        <p:spPr/>
        <p:txBody>
          <a:bodyPr/>
          <a:lstStyle/>
          <a:p>
            <a:r>
              <a:rPr lang="nl-NL" dirty="0" smtClean="0"/>
              <a:t>Over de top aan het hof </a:t>
            </a:r>
            <a:r>
              <a:rPr lang="mr-IN" dirty="0" smtClean="0"/>
              <a:t>–</a:t>
            </a:r>
            <a:r>
              <a:rPr lang="nl-NL" dirty="0" smtClean="0"/>
              <a:t> veel dans, uitbundig</a:t>
            </a:r>
          </a:p>
          <a:p>
            <a:endParaRPr lang="nl-NL" dirty="0"/>
          </a:p>
          <a:p>
            <a:r>
              <a:rPr lang="nl-NL" dirty="0" smtClean="0"/>
              <a:t>De zonnekoning in Frankrijk </a:t>
            </a:r>
            <a:r>
              <a:rPr lang="mr-IN" dirty="0" smtClean="0"/>
              <a:t>–</a:t>
            </a:r>
            <a:r>
              <a:rPr lang="nl-NL" dirty="0" smtClean="0"/>
              <a:t> basisregels voor ballet werden vastgelegd  </a:t>
            </a:r>
          </a:p>
          <a:p>
            <a:endParaRPr lang="nl-NL" dirty="0"/>
          </a:p>
          <a:p>
            <a:endParaRPr lang="nl-NL" dirty="0"/>
          </a:p>
        </p:txBody>
      </p:sp>
    </p:spTree>
    <p:extLst>
      <p:ext uri="{BB962C8B-B14F-4D97-AF65-F5344CB8AC3E}">
        <p14:creationId xmlns:p14="http://schemas.microsoft.com/office/powerpoint/2010/main" val="115918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rPr>
              <a:t>Regenten en kooplui</a:t>
            </a:r>
          </a:p>
        </p:txBody>
      </p:sp>
      <p:sp>
        <p:nvSpPr>
          <p:cNvPr id="22530" name="Content Placeholder 2"/>
          <p:cNvSpPr>
            <a:spLocks noGrp="1"/>
          </p:cNvSpPr>
          <p:nvPr>
            <p:ph idx="1"/>
          </p:nvPr>
        </p:nvSpPr>
        <p:spPr/>
        <p:txBody>
          <a:bodyPr/>
          <a:lstStyle/>
          <a:p>
            <a:pPr eaLnBrk="1" hangingPunct="1"/>
            <a:r>
              <a:rPr lang="en-US" sz="1200">
                <a:latin typeface="Calibri" charset="0"/>
              </a:rPr>
              <a:t>Ze keken minachtend neer op iedereen die niet tot "hun stand" behoorde, spraken onder elkaar Frans of mengden zoveel Franse woorden door hun Nederlands dat een gewoon burger hen nauwelijks kon verstaan. De regenten die in het stadsbestuur de dienst uitmaakten, hadden het recht om mensen te benoemen voor allerlei functies. Zij speelden elkaar deze winstgevende baantjes toe. Daardoor hielden zij het geld en macht in eigen kring.</a:t>
            </a:r>
            <a:endParaRPr lang="nl-NL" sz="1200">
              <a:latin typeface="Calibri" charset="0"/>
            </a:endParaRPr>
          </a:p>
          <a:p>
            <a:pPr eaLnBrk="1" hangingPunct="1"/>
            <a:endParaRPr lang="nl-NL" sz="1200">
              <a:latin typeface="Calibri" charset="0"/>
            </a:endParaRPr>
          </a:p>
          <a:p>
            <a:pPr eaLnBrk="1" hangingPunct="1"/>
            <a:endParaRPr lang="nl-NL" sz="1200">
              <a:latin typeface="Calibri" charset="0"/>
            </a:endParaRPr>
          </a:p>
          <a:p>
            <a:pPr eaLnBrk="1" hangingPunct="1"/>
            <a:endParaRPr lang="nl-NL" sz="1200">
              <a:latin typeface="Calibri" charset="0"/>
            </a:endParaRPr>
          </a:p>
          <a:p>
            <a:pPr eaLnBrk="1" hangingPunct="1"/>
            <a:r>
              <a:rPr lang="nl-NL" sz="1200">
                <a:latin typeface="Calibri" charset="0"/>
              </a:rPr>
              <a:t>Regent : bestuurder van een stad in de 17</a:t>
            </a:r>
            <a:r>
              <a:rPr lang="nl-NL" sz="1200" baseline="30000">
                <a:latin typeface="Calibri" charset="0"/>
              </a:rPr>
              <a:t>e</a:t>
            </a:r>
            <a:r>
              <a:rPr lang="nl-NL" sz="1200">
                <a:latin typeface="Calibri" charset="0"/>
              </a:rPr>
              <a:t> eeuw:</a:t>
            </a:r>
          </a:p>
          <a:p>
            <a:pPr eaLnBrk="1" hangingPunct="1"/>
            <a:r>
              <a:rPr lang="nl-NL" sz="1200">
                <a:latin typeface="Calibri" charset="0"/>
              </a:rPr>
              <a:t>B.v. Burgemeester, leden van de raad van state,</a:t>
            </a:r>
          </a:p>
          <a:p>
            <a:pPr eaLnBrk="1" hangingPunct="1">
              <a:buFont typeface="Arial" charset="0"/>
              <a:buNone/>
            </a:pPr>
            <a:r>
              <a:rPr lang="nl-NL" sz="1200">
                <a:latin typeface="Calibri" charset="0"/>
              </a:rPr>
              <a:t>	 de provincieen etc.</a:t>
            </a:r>
          </a:p>
          <a:p>
            <a:pPr eaLnBrk="1" hangingPunct="1"/>
            <a:r>
              <a:rPr lang="nl-NL" sz="1200">
                <a:latin typeface="Calibri" charset="0"/>
              </a:rPr>
              <a:t>Meestal leden van dezelfde families.</a:t>
            </a:r>
          </a:p>
          <a:p>
            <a:pPr eaLnBrk="1" hangingPunct="1"/>
            <a:endParaRPr lang="en-US" sz="1200">
              <a:latin typeface="Calibri" charset="0"/>
            </a:endParaRPr>
          </a:p>
        </p:txBody>
      </p:sp>
      <p:pic>
        <p:nvPicPr>
          <p:cNvPr id="2253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38600" y="2590800"/>
            <a:ext cx="4889500" cy="398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7464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Republiek als wereldmacht</a:t>
            </a:r>
            <a:endParaRPr lang="nl-NL" b="1" dirty="0"/>
          </a:p>
        </p:txBody>
      </p:sp>
      <p:sp>
        <p:nvSpPr>
          <p:cNvPr id="3" name="Tijdelijke aanduiding voor inhoud 2"/>
          <p:cNvSpPr>
            <a:spLocks noGrp="1"/>
          </p:cNvSpPr>
          <p:nvPr>
            <p:ph idx="1"/>
          </p:nvPr>
        </p:nvSpPr>
        <p:spPr/>
        <p:txBody>
          <a:bodyPr/>
          <a:lstStyle/>
          <a:p>
            <a:pPr marL="0" indent="0" algn="ctr">
              <a:buNone/>
            </a:pPr>
            <a:r>
              <a:rPr lang="nl-NL" dirty="0" smtClean="0"/>
              <a:t>Amsterdam als wereldhandelscentrum: </a:t>
            </a:r>
          </a:p>
          <a:p>
            <a:pPr marL="0" indent="0" algn="ctr">
              <a:buNone/>
            </a:pPr>
            <a:r>
              <a:rPr lang="nl-NL" dirty="0" smtClean="0"/>
              <a:t>Waarom?</a:t>
            </a:r>
          </a:p>
          <a:p>
            <a:pPr marL="0" indent="0" algn="ctr">
              <a:buNone/>
            </a:pPr>
            <a:r>
              <a:rPr lang="nl-NL" sz="4000" b="1" dirty="0" smtClean="0">
                <a:solidFill>
                  <a:srgbClr val="FF0000"/>
                </a:solidFill>
              </a:rPr>
              <a:t>1. Val van Antwerpen</a:t>
            </a:r>
          </a:p>
          <a:p>
            <a:pPr marL="0" indent="0" algn="ctr">
              <a:buNone/>
            </a:pPr>
            <a:endParaRPr lang="nl-NL" sz="4000" b="1" dirty="0" smtClean="0">
              <a:solidFill>
                <a:srgbClr val="FF0000"/>
              </a:solidFill>
            </a:endParaRPr>
          </a:p>
          <a:p>
            <a:r>
              <a:rPr lang="nl-NL" sz="2000" b="1" dirty="0" smtClean="0"/>
              <a:t>Antwerpen</a:t>
            </a:r>
            <a:r>
              <a:rPr lang="nl-NL" sz="2000" dirty="0" smtClean="0"/>
              <a:t> veroverd door Spanjaarden – Westerschelde werd geblokkeerd, positie als wereldhaven verdween</a:t>
            </a:r>
          </a:p>
          <a:p>
            <a:r>
              <a:rPr lang="nl-NL" sz="2000" dirty="0" smtClean="0"/>
              <a:t>Veel koop- en ambachtslieden vluchtten naar Amsterdam – economische stimulans voor Amsterdam</a:t>
            </a:r>
            <a:endParaRPr lang="nl-NL" sz="2000" dirty="0"/>
          </a:p>
          <a:p>
            <a:endParaRPr lang="nl-NL" dirty="0"/>
          </a:p>
        </p:txBody>
      </p:sp>
    </p:spTree>
    <p:extLst>
      <p:ext uri="{BB962C8B-B14F-4D97-AF65-F5344CB8AC3E}">
        <p14:creationId xmlns:p14="http://schemas.microsoft.com/office/powerpoint/2010/main" val="403169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lgn="ctr">
              <a:buNone/>
            </a:pPr>
            <a:r>
              <a:rPr lang="nl-NL" dirty="0"/>
              <a:t>Amsterdam als wereldhandelscentrum: </a:t>
            </a:r>
          </a:p>
          <a:p>
            <a:pPr marL="0" indent="0" algn="ctr">
              <a:buNone/>
            </a:pPr>
            <a:r>
              <a:rPr lang="nl-NL" dirty="0"/>
              <a:t>Waarom</a:t>
            </a:r>
            <a:r>
              <a:rPr lang="nl-NL" dirty="0" smtClean="0"/>
              <a:t>?</a:t>
            </a:r>
          </a:p>
          <a:p>
            <a:pPr marL="0" indent="0" algn="ctr">
              <a:buNone/>
            </a:pPr>
            <a:r>
              <a:rPr lang="nl-NL" b="1" dirty="0" smtClean="0">
                <a:solidFill>
                  <a:srgbClr val="FF0000"/>
                </a:solidFill>
              </a:rPr>
              <a:t>2. VOC en de rol van het water</a:t>
            </a:r>
          </a:p>
          <a:p>
            <a:pPr marL="0" indent="0">
              <a:buNone/>
            </a:pPr>
            <a:endParaRPr lang="nl-NL" sz="2000" b="1" dirty="0" smtClean="0">
              <a:solidFill>
                <a:srgbClr val="FF0000"/>
              </a:solidFill>
            </a:endParaRPr>
          </a:p>
          <a:p>
            <a:pPr marL="0" indent="0">
              <a:buNone/>
            </a:pPr>
            <a:r>
              <a:rPr lang="nl-NL" sz="2000" dirty="0" smtClean="0">
                <a:solidFill>
                  <a:srgbClr val="FFFFFF"/>
                </a:solidFill>
              </a:rPr>
              <a:t>1. Republiek/Amsterdam </a:t>
            </a:r>
            <a:r>
              <a:rPr lang="nl-NL" sz="2000" u="sng" dirty="0" smtClean="0">
                <a:solidFill>
                  <a:srgbClr val="FFFFFF"/>
                </a:solidFill>
              </a:rPr>
              <a:t>geografisch gezien</a:t>
            </a:r>
            <a:r>
              <a:rPr lang="nl-NL" sz="2000" dirty="0" smtClean="0">
                <a:solidFill>
                  <a:srgbClr val="FFFFFF"/>
                </a:solidFill>
              </a:rPr>
              <a:t> goede ligging:  aan zee, grachten Amsterdam</a:t>
            </a:r>
          </a:p>
          <a:p>
            <a:pPr marL="0" indent="0">
              <a:buNone/>
            </a:pPr>
            <a:r>
              <a:rPr lang="nl-NL" sz="2000" dirty="0" smtClean="0">
                <a:solidFill>
                  <a:srgbClr val="FFFFFF"/>
                </a:solidFill>
              </a:rPr>
              <a:t>2. Oprichting VOC (verenigde Oost-Indische Compagnie) in 1602</a:t>
            </a:r>
          </a:p>
          <a:p>
            <a:pPr marL="0" indent="0">
              <a:buNone/>
            </a:pPr>
            <a:r>
              <a:rPr lang="nl-NL" sz="2000" b="1" dirty="0" smtClean="0">
                <a:solidFill>
                  <a:srgbClr val="FFFFFF"/>
                </a:solidFill>
              </a:rPr>
              <a:t>3.  </a:t>
            </a:r>
            <a:r>
              <a:rPr lang="nl-NL" sz="2000" dirty="0" smtClean="0"/>
              <a:t>De </a:t>
            </a:r>
            <a:r>
              <a:rPr lang="nl-NL" sz="2000" dirty="0"/>
              <a:t>VOC was het enige Nederlandse bedrijf dat handel mocht voeren met </a:t>
            </a:r>
            <a:r>
              <a:rPr lang="nl-NL" sz="2000" dirty="0" smtClean="0"/>
              <a:t>   </a:t>
            </a:r>
            <a:r>
              <a:rPr lang="nl-NL" sz="2000" dirty="0" err="1" smtClean="0"/>
              <a:t>Azie</a:t>
            </a:r>
            <a:r>
              <a:rPr lang="nl-NL" sz="2000" dirty="0" smtClean="0"/>
              <a:t> </a:t>
            </a:r>
            <a:r>
              <a:rPr lang="nl-NL" sz="2000" dirty="0"/>
              <a:t>(Oost-Indië). Ze was de eerste </a:t>
            </a:r>
            <a:r>
              <a:rPr lang="nl-NL" sz="2000" dirty="0" err="1" smtClean="0"/>
              <a:t>mulinational</a:t>
            </a:r>
            <a:r>
              <a:rPr lang="nl-NL" sz="2000" dirty="0" smtClean="0"/>
              <a:t> </a:t>
            </a:r>
            <a:r>
              <a:rPr lang="nl-NL" sz="2000" dirty="0"/>
              <a:t>(een bedrijf dat in meerdere landen actief is). </a:t>
            </a:r>
            <a:endParaRPr lang="nl-NL" sz="2000" b="1" dirty="0" smtClean="0">
              <a:solidFill>
                <a:srgbClr val="FFFFFF"/>
              </a:solidFill>
            </a:endParaRPr>
          </a:p>
          <a:p>
            <a:pPr>
              <a:buFontTx/>
              <a:buChar char="-"/>
            </a:pPr>
            <a:endParaRPr lang="nl-NL" sz="2000" b="1" dirty="0" smtClean="0">
              <a:solidFill>
                <a:srgbClr val="FFFFFF"/>
              </a:solidFill>
            </a:endParaRPr>
          </a:p>
          <a:p>
            <a:pPr marL="0" indent="0">
              <a:buNone/>
            </a:pPr>
            <a:endParaRPr lang="nl-NL" sz="2000" b="1" dirty="0">
              <a:solidFill>
                <a:srgbClr val="FFFFFF"/>
              </a:solidFill>
            </a:endParaRPr>
          </a:p>
          <a:p>
            <a:pPr marL="0" indent="0" algn="ctr">
              <a:buNone/>
            </a:pPr>
            <a:endParaRPr lang="nl-NL" b="1" dirty="0">
              <a:solidFill>
                <a:srgbClr val="FF0000"/>
              </a:solidFill>
            </a:endParaRPr>
          </a:p>
        </p:txBody>
      </p:sp>
      <p:pic>
        <p:nvPicPr>
          <p:cNvPr id="4" name="Afbeelding 3"/>
          <p:cNvPicPr>
            <a:picLocks noChangeAspect="1"/>
          </p:cNvPicPr>
          <p:nvPr/>
        </p:nvPicPr>
        <p:blipFill>
          <a:blip r:embed="rId2"/>
          <a:stretch>
            <a:fillRect/>
          </a:stretch>
        </p:blipFill>
        <p:spPr>
          <a:xfrm>
            <a:off x="0" y="-313414"/>
            <a:ext cx="9144000" cy="1913614"/>
          </a:xfrm>
          <a:prstGeom prst="rect">
            <a:avLst/>
          </a:prstGeom>
        </p:spPr>
      </p:pic>
    </p:spTree>
    <p:extLst>
      <p:ext uri="{BB962C8B-B14F-4D97-AF65-F5344CB8AC3E}">
        <p14:creationId xmlns:p14="http://schemas.microsoft.com/office/powerpoint/2010/main" val="2743956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a:latin typeface="Calibri" charset="0"/>
              </a:rPr>
              <a:t>VOC EN CHINEES PORCELEIN</a:t>
            </a:r>
            <a:endParaRPr lang="en-GB" sz="4000">
              <a:latin typeface="Calibri" charset="0"/>
            </a:endParaRPr>
          </a:p>
        </p:txBody>
      </p:sp>
      <p:sp>
        <p:nvSpPr>
          <p:cNvPr id="23554" name="Rectangle 3"/>
          <p:cNvSpPr>
            <a:spLocks noGrp="1" noChangeArrowheads="1"/>
          </p:cNvSpPr>
          <p:nvPr>
            <p:ph type="body" idx="1"/>
          </p:nvPr>
        </p:nvSpPr>
        <p:spPr/>
        <p:txBody>
          <a:bodyPr/>
          <a:lstStyle/>
          <a:p>
            <a:pPr eaLnBrk="1" hangingPunct="1"/>
            <a:endParaRPr lang="nl-NL">
              <a:latin typeface="Calibri" charset="0"/>
            </a:endParaRPr>
          </a:p>
        </p:txBody>
      </p:sp>
      <p:pic>
        <p:nvPicPr>
          <p:cNvPr id="23555" name="Picture 5" descr="voc_cat_zpbrobb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1125538"/>
            <a:ext cx="1724025" cy="250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7" descr="voc rou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413" y="1125538"/>
            <a:ext cx="3124200"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Picture 9" descr="Image19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0100" y="1219200"/>
            <a:ext cx="2806700" cy="280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Picture 11" descr="wanli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903663"/>
            <a:ext cx="2760663" cy="280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Pictur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860800" y="4025900"/>
            <a:ext cx="4038600" cy="247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07700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4"/>
          <p:cNvSpPr>
            <a:spLocks noGrp="1"/>
          </p:cNvSpPr>
          <p:nvPr>
            <p:ph idx="1"/>
          </p:nvPr>
        </p:nvSpPr>
        <p:spPr/>
        <p:txBody>
          <a:bodyPr/>
          <a:lstStyle/>
          <a:p>
            <a:pPr algn="ctr"/>
            <a:r>
              <a:rPr lang="nl-NL" b="1" dirty="0" smtClean="0"/>
              <a:t>Tulpenmanie</a:t>
            </a:r>
          </a:p>
          <a:p>
            <a:pPr algn="ctr"/>
            <a:r>
              <a:rPr lang="nl-NL" b="1" dirty="0" smtClean="0"/>
              <a:t>Peper</a:t>
            </a:r>
          </a:p>
          <a:p>
            <a:pPr algn="ctr"/>
            <a:r>
              <a:rPr lang="nl-NL" b="1" dirty="0" smtClean="0"/>
              <a:t>Zijde</a:t>
            </a:r>
          </a:p>
          <a:p>
            <a:pPr algn="ctr"/>
            <a:r>
              <a:rPr lang="nl-NL" b="1" dirty="0" smtClean="0"/>
              <a:t>Thee/koffie</a:t>
            </a:r>
          </a:p>
          <a:p>
            <a:pPr algn="ctr"/>
            <a:r>
              <a:rPr lang="nl-NL" b="1" dirty="0" smtClean="0"/>
              <a:t>Tapijten</a:t>
            </a:r>
          </a:p>
          <a:p>
            <a:pPr algn="ctr"/>
            <a:r>
              <a:rPr lang="nl-NL" b="1" dirty="0" smtClean="0"/>
              <a:t>Etc..</a:t>
            </a:r>
            <a:endParaRPr lang="nl-NL" b="1" dirty="0"/>
          </a:p>
        </p:txBody>
      </p:sp>
      <p:pic>
        <p:nvPicPr>
          <p:cNvPr id="6" name="Afbeelding 5"/>
          <p:cNvPicPr>
            <a:picLocks noChangeAspect="1"/>
          </p:cNvPicPr>
          <p:nvPr/>
        </p:nvPicPr>
        <p:blipFill>
          <a:blip r:embed="rId2" cstate="email">
            <a:alphaModFix amt="49000"/>
            <a:extLst>
              <a:ext uri="{28A0092B-C50C-407E-A947-70E740481C1C}">
                <a14:useLocalDpi xmlns:a14="http://schemas.microsoft.com/office/drawing/2010/main"/>
              </a:ext>
            </a:extLst>
          </a:blip>
          <a:stretch>
            <a:fillRect/>
          </a:stretch>
        </p:blipFill>
        <p:spPr>
          <a:xfrm>
            <a:off x="143810" y="1028700"/>
            <a:ext cx="9144000" cy="4800600"/>
          </a:xfrm>
          <a:prstGeom prst="rect">
            <a:avLst/>
          </a:prstGeom>
        </p:spPr>
      </p:pic>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242" y="4746421"/>
            <a:ext cx="2165758" cy="2165758"/>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34" y="1417638"/>
            <a:ext cx="3246948" cy="3167290"/>
          </a:xfrm>
          <a:prstGeom prst="rect">
            <a:avLst/>
          </a:prstGeom>
        </p:spPr>
      </p:pic>
    </p:spTree>
    <p:extLst>
      <p:ext uri="{BB962C8B-B14F-4D97-AF65-F5344CB8AC3E}">
        <p14:creationId xmlns:p14="http://schemas.microsoft.com/office/powerpoint/2010/main" val="689390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Bevolking groeit</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18187" r="-18187"/>
          <a:stretch>
            <a:fillRect/>
          </a:stretch>
        </p:blipFill>
        <p:spPr/>
      </p:pic>
    </p:spTree>
    <p:extLst>
      <p:ext uri="{BB962C8B-B14F-4D97-AF65-F5344CB8AC3E}">
        <p14:creationId xmlns:p14="http://schemas.microsoft.com/office/powerpoint/2010/main" val="3920137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Tolerante godsdienst</a:t>
            </a:r>
            <a:endParaRPr lang="nl-NL" b="1" dirty="0"/>
          </a:p>
        </p:txBody>
      </p:sp>
      <p:sp>
        <p:nvSpPr>
          <p:cNvPr id="3" name="Tijdelijke aanduiding voor inhoud 2"/>
          <p:cNvSpPr>
            <a:spLocks noGrp="1"/>
          </p:cNvSpPr>
          <p:nvPr>
            <p:ph idx="1"/>
          </p:nvPr>
        </p:nvSpPr>
        <p:spPr/>
        <p:txBody>
          <a:bodyPr/>
          <a:lstStyle/>
          <a:p>
            <a:r>
              <a:rPr lang="nl-NL" dirty="0"/>
              <a:t>Veel Nederlanders waren overgegaan van het katholiek naar het </a:t>
            </a:r>
            <a:r>
              <a:rPr lang="nl-NL" b="1" dirty="0"/>
              <a:t>protestant</a:t>
            </a:r>
            <a:r>
              <a:rPr lang="nl-NL" dirty="0"/>
              <a:t> geloof </a:t>
            </a:r>
            <a:r>
              <a:rPr lang="nl-NL" dirty="0" smtClean="0"/>
              <a:t>(Calvinisme) n.a.v</a:t>
            </a:r>
            <a:r>
              <a:rPr lang="nl-NL" dirty="0"/>
              <a:t>. de reformatie</a:t>
            </a:r>
          </a:p>
          <a:p>
            <a:r>
              <a:rPr lang="nl-NL" b="1" dirty="0" smtClean="0"/>
              <a:t>Beeldenstorm:</a:t>
            </a:r>
            <a:r>
              <a:rPr lang="nl-NL" dirty="0" smtClean="0"/>
              <a:t> Men </a:t>
            </a:r>
            <a:r>
              <a:rPr lang="nl-NL" dirty="0"/>
              <a:t>wilde weer een </a:t>
            </a:r>
            <a:r>
              <a:rPr lang="nl-NL" b="1" dirty="0"/>
              <a:t>zuivere </a:t>
            </a:r>
            <a:r>
              <a:rPr lang="nl-NL" dirty="0"/>
              <a:t>beleving van het geloof </a:t>
            </a:r>
            <a:r>
              <a:rPr lang="nl-NL" dirty="0" smtClean="0"/>
              <a:t>prediken </a:t>
            </a:r>
            <a:r>
              <a:rPr lang="nl-NL" dirty="0"/>
              <a:t>en men verzette zich tegen </a:t>
            </a:r>
            <a:r>
              <a:rPr lang="nl-NL" b="1" dirty="0"/>
              <a:t>de corruptie </a:t>
            </a:r>
            <a:r>
              <a:rPr lang="nl-NL" dirty="0"/>
              <a:t>van de </a:t>
            </a:r>
            <a:r>
              <a:rPr lang="nl-NL" dirty="0" smtClean="0"/>
              <a:t>Katholieke kerk </a:t>
            </a:r>
            <a:r>
              <a:rPr lang="nl-NL" dirty="0"/>
              <a:t>van Rome (handel in aflaten). </a:t>
            </a:r>
          </a:p>
          <a:p>
            <a:endParaRPr lang="nl-NL" dirty="0"/>
          </a:p>
        </p:txBody>
      </p:sp>
    </p:spTree>
    <p:extLst>
      <p:ext uri="{BB962C8B-B14F-4D97-AF65-F5344CB8AC3E}">
        <p14:creationId xmlns:p14="http://schemas.microsoft.com/office/powerpoint/2010/main" val="4267137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0.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33.png"/></Relationships>
</file>

<file path=ppt/webextensions/webextension1.xml><?xml version="1.0" encoding="utf-8"?>
<we:webextension xmlns:we="http://schemas.microsoft.com/office/webextensions/webextension/2010/11" id="{01E95B5D-9E0A-F54A-8713-070AA32E1DF4}">
  <we:reference id="wa104221182" version="2.0.0.0" store="nl-NL" storeType="OMEX"/>
  <we:alternateReferences>
    <we:reference id="wa104221182" version="2.0.0.0" store="wa104221182" storeType="OMEX"/>
  </we:alternateReferences>
  <we:properties>
    <we:property name="vid" value="&quot;https://www.youtube.com/watch?v=oeLIgzAe5sI&quot;"/>
    <we:property name="autoplay" value="null"/>
    <we:property name="starttime" value="null"/>
    <we:property name="endtime" value="null"/>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EE4D1613-0EBA-004C-9794-CB08E4472D3E}">
  <we:reference id="wa104221182" version="2.0.0.0" store="nl-NL" storeType="OMEX"/>
  <we:alternateReferences>
    <we:reference id="wa104221182" version="2.0.0.0" store="wa104221182" storeType="OMEX"/>
  </we:alternateReferences>
  <we:properties>
    <we:property name="vid" value="&quot;https://www.youtube.com/watch?v=L-z-iX1URr8&quot;"/>
    <we:property name="autoplay" value="null"/>
    <we:property name="starttime" value="null"/>
    <we:property name="endtime" value="null"/>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Zwart .thmx</Template>
  <TotalTime>127</TotalTime>
  <Words>903</Words>
  <Application>Microsoft Macintosh PowerPoint</Application>
  <PresentationFormat>Diavoorstelling (4:3)</PresentationFormat>
  <Paragraphs>133</Paragraphs>
  <Slides>27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Calibri</vt:lpstr>
      <vt:lpstr>Mangal</vt:lpstr>
      <vt:lpstr>ＭＳ Ｐゴシック</vt:lpstr>
      <vt:lpstr>Arial</vt:lpstr>
      <vt:lpstr> Zwart </vt:lpstr>
      <vt:lpstr>Gouden eeuw in vogelvlucht</vt:lpstr>
      <vt:lpstr>Tijdsbeeld</vt:lpstr>
      <vt:lpstr>Regenten en kooplui</vt:lpstr>
      <vt:lpstr>Republiek als wereldmacht</vt:lpstr>
      <vt:lpstr>PowerPoint-presentatie</vt:lpstr>
      <vt:lpstr>VOC EN CHINEES PORCELEIN</vt:lpstr>
      <vt:lpstr>PowerPoint-presentatie</vt:lpstr>
      <vt:lpstr>Bevolking groeit</vt:lpstr>
      <vt:lpstr>Tolerante godsdienst</vt:lpstr>
      <vt:lpstr>Beeldenstorm</vt:lpstr>
      <vt:lpstr>Pracht en praal tegenover sober </vt:lpstr>
      <vt:lpstr>Tolerantie</vt:lpstr>
      <vt:lpstr>Pronken..maar kijk uit!!</vt:lpstr>
      <vt:lpstr>Gebouwen en gevelstenen</vt:lpstr>
      <vt:lpstr>Kunstkamers</vt:lpstr>
      <vt:lpstr>PowerPoint-presentatie</vt:lpstr>
      <vt:lpstr>Muziek hoort bij GOEDE opvoeding</vt:lpstr>
      <vt:lpstr>Luit</vt:lpstr>
      <vt:lpstr>Zeemansliederen</vt:lpstr>
      <vt:lpstr>Geloof zonder opsmuk</vt:lpstr>
      <vt:lpstr>Homofoon en Polyfoon en eenstemmig</vt:lpstr>
      <vt:lpstr>Kerkmuziek veranderingen: </vt:lpstr>
      <vt:lpstr>PowerPoint-presentatie</vt:lpstr>
      <vt:lpstr>Nieuw fenomeen</vt:lpstr>
      <vt:lpstr>Dansende vingers</vt:lpstr>
      <vt:lpstr>Dans in Nederland</vt:lpstr>
      <vt:lpstr>Dans in Europa</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Gouden eeuw in vogelvlucht</dc:title>
  <dc:creator>ATC</dc:creator>
  <cp:lastModifiedBy>Microsoft Office-gebruiker</cp:lastModifiedBy>
  <cp:revision>74</cp:revision>
  <dcterms:created xsi:type="dcterms:W3CDTF">2016-12-04T09:50:11Z</dcterms:created>
  <dcterms:modified xsi:type="dcterms:W3CDTF">2018-02-01T13:14:03Z</dcterms:modified>
</cp:coreProperties>
</file>